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6"/>
  </p:notesMasterIdLst>
  <p:sldIdLst>
    <p:sldId id="256" r:id="rId2"/>
    <p:sldId id="268" r:id="rId3"/>
    <p:sldId id="263" r:id="rId4"/>
    <p:sldId id="269" r:id="rId5"/>
    <p:sldId id="267" r:id="rId6"/>
    <p:sldId id="274" r:id="rId7"/>
    <p:sldId id="270" r:id="rId8"/>
    <p:sldId id="271" r:id="rId9"/>
    <p:sldId id="264" r:id="rId10"/>
    <p:sldId id="265" r:id="rId11"/>
    <p:sldId id="276" r:id="rId12"/>
    <p:sldId id="257" r:id="rId13"/>
    <p:sldId id="259" r:id="rId14"/>
    <p:sldId id="283" r:id="rId15"/>
    <p:sldId id="282" r:id="rId16"/>
    <p:sldId id="277" r:id="rId17"/>
    <p:sldId id="275" r:id="rId18"/>
    <p:sldId id="258" r:id="rId19"/>
    <p:sldId id="278" r:id="rId20"/>
    <p:sldId id="279" r:id="rId21"/>
    <p:sldId id="284" r:id="rId22"/>
    <p:sldId id="285" r:id="rId23"/>
    <p:sldId id="261" r:id="rId24"/>
    <p:sldId id="26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330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dor.NP209354\Desktop\SUAP-Edu-Controle-CURSOS%20A%20IMPLANT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tx>
        <c:rich>
          <a:bodyPr/>
          <a:lstStyle/>
          <a:p>
            <a:pPr>
              <a:defRPr/>
            </a:pPr>
            <a:r>
              <a:rPr lang="pt-BR"/>
              <a:t>Avanço</a:t>
            </a:r>
            <a:r>
              <a:rPr lang="pt-BR" baseline="0"/>
              <a:t> da implantação dos cursos hoje  </a:t>
            </a:r>
            <a:endParaRPr lang="pt-BR"/>
          </a:p>
        </c:rich>
      </c:tx>
      <c:layout>
        <c:manualLayout>
          <c:xMode val="edge"/>
          <c:yMode val="edge"/>
          <c:x val="0.13669444444444454"/>
          <c:y val="2.2160664819944598E-2"/>
        </c:manualLayout>
      </c:layout>
    </c:title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9.2123380410781983E-2"/>
                  <c:y val="5.5788240456997346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No</a:t>
                    </a:r>
                    <a:r>
                      <a:rPr lang="en-US" sz="1400" baseline="0" dirty="0"/>
                      <a:t> SUAP</a:t>
                    </a:r>
                    <a:r>
                      <a:rPr lang="en-US" sz="1400" dirty="0"/>
                      <a:t>
37%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11180592009332167"/>
                  <c:y val="-2.6360822585772683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No</a:t>
                    </a:r>
                    <a:r>
                      <a:rPr lang="en-US" sz="1400" baseline="0" dirty="0"/>
                      <a:t> Q-ACAD</a:t>
                    </a:r>
                    <a:endParaRPr lang="en-US" sz="1400" dirty="0"/>
                  </a:p>
                  <a:p>
                    <a:r>
                      <a:rPr lang="en-US" sz="1400" dirty="0"/>
                      <a:t>63%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  <c:showLeaderLines val="1"/>
          </c:dLbls>
          <c:val>
            <c:numRef>
              <c:f>GRÁFICOS!$D$19:$D$20</c:f>
              <c:numCache>
                <c:formatCode>General</c:formatCode>
                <c:ptCount val="2"/>
                <c:pt idx="0">
                  <c:v>64</c:v>
                </c:pt>
                <c:pt idx="1">
                  <c:v>107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87D991-9299-4235-BFC5-BCB043979A9C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1A18EE54-CCF3-40D5-8890-2D4EE0A61E44}">
      <dgm:prSet phldrT="[Texto]"/>
      <dgm:spPr/>
      <dgm:t>
        <a:bodyPr/>
        <a:lstStyle/>
        <a:p>
          <a:pPr algn="ctr"/>
          <a:r>
            <a:rPr lang="pt-BR"/>
            <a:t>1ª Fase: 2017</a:t>
          </a:r>
        </a:p>
        <a:p>
          <a:pPr algn="just"/>
          <a:r>
            <a:rPr lang="pt-BR"/>
            <a:t>- Formação das Comissões (Geral e Locais-Campus)</a:t>
          </a:r>
        </a:p>
        <a:p>
          <a:pPr algn="just"/>
          <a:r>
            <a:rPr lang="pt-BR"/>
            <a:t>- Uso, análise e proposição de melhorias </a:t>
          </a:r>
        </a:p>
      </dgm:t>
    </dgm:pt>
    <dgm:pt modelId="{DDFABCB3-AB39-47D8-90EC-519F5266E691}" type="parTrans" cxnId="{01C15CA2-B1E6-4E1F-84A2-6E3A700EAAAD}">
      <dgm:prSet/>
      <dgm:spPr/>
      <dgm:t>
        <a:bodyPr/>
        <a:lstStyle/>
        <a:p>
          <a:endParaRPr lang="pt-BR"/>
        </a:p>
      </dgm:t>
    </dgm:pt>
    <dgm:pt modelId="{A295DD04-D30E-47EA-8548-B0735A875169}" type="sibTrans" cxnId="{01C15CA2-B1E6-4E1F-84A2-6E3A700EAAAD}">
      <dgm:prSet/>
      <dgm:spPr/>
      <dgm:t>
        <a:bodyPr/>
        <a:lstStyle/>
        <a:p>
          <a:endParaRPr lang="pt-BR"/>
        </a:p>
      </dgm:t>
    </dgm:pt>
    <dgm:pt modelId="{FC23D237-489B-43BF-9ACE-71D2CEF605E8}">
      <dgm:prSet phldrT="[Texto]"/>
      <dgm:spPr/>
      <dgm:t>
        <a:bodyPr/>
        <a:lstStyle/>
        <a:p>
          <a:pPr algn="ctr"/>
          <a:r>
            <a:rPr lang="pt-BR"/>
            <a:t>4ª Fase: 2019-2020</a:t>
          </a:r>
        </a:p>
        <a:p>
          <a:pPr algn="just"/>
          <a:r>
            <a:rPr lang="pt-BR"/>
            <a:t>- Implantar nos demais cursos (progressivamente) e conclusão do processo </a:t>
          </a:r>
        </a:p>
        <a:p>
          <a:pPr algn="just"/>
          <a:r>
            <a:rPr lang="pt-BR"/>
            <a:t>- Uso, análise e proposição de melhorias </a:t>
          </a:r>
        </a:p>
      </dgm:t>
    </dgm:pt>
    <dgm:pt modelId="{C4059C74-03DF-4481-BE9F-1A8C7A33EC92}" type="parTrans" cxnId="{B93E9FDC-5907-4DDC-9238-FC274C20048D}">
      <dgm:prSet/>
      <dgm:spPr/>
      <dgm:t>
        <a:bodyPr/>
        <a:lstStyle/>
        <a:p>
          <a:endParaRPr lang="pt-BR"/>
        </a:p>
      </dgm:t>
    </dgm:pt>
    <dgm:pt modelId="{31D17FC0-E582-4F53-8595-8AC6517C860D}" type="sibTrans" cxnId="{B93E9FDC-5907-4DDC-9238-FC274C20048D}">
      <dgm:prSet/>
      <dgm:spPr/>
      <dgm:t>
        <a:bodyPr/>
        <a:lstStyle/>
        <a:p>
          <a:endParaRPr lang="pt-BR"/>
        </a:p>
      </dgm:t>
    </dgm:pt>
    <dgm:pt modelId="{1C66189B-A471-4A2D-A15D-97372EC663AA}">
      <dgm:prSet phldrT="[Texto]"/>
      <dgm:spPr/>
      <dgm:t>
        <a:bodyPr/>
        <a:lstStyle/>
        <a:p>
          <a:pPr algn="ctr"/>
          <a:r>
            <a:rPr lang="pt-BR" dirty="0"/>
            <a:t>2ª Fase: 2018</a:t>
          </a:r>
        </a:p>
        <a:p>
          <a:pPr algn="just"/>
          <a:r>
            <a:rPr lang="pt-BR" dirty="0"/>
            <a:t>- Implantação total no Campus Novo Hamburgo - Capacitação e ajustes no SUAP       </a:t>
          </a:r>
        </a:p>
        <a:p>
          <a:pPr algn="just"/>
          <a:r>
            <a:rPr lang="pt-BR" dirty="0"/>
            <a:t>- Uso, análise e proposição de melhorias </a:t>
          </a:r>
        </a:p>
      </dgm:t>
    </dgm:pt>
    <dgm:pt modelId="{56FC472B-43AF-436D-A689-227CD6499309}" type="parTrans" cxnId="{82568DF1-6322-498A-9830-B97020DCB3AA}">
      <dgm:prSet/>
      <dgm:spPr/>
      <dgm:t>
        <a:bodyPr/>
        <a:lstStyle/>
        <a:p>
          <a:endParaRPr lang="pt-BR"/>
        </a:p>
      </dgm:t>
    </dgm:pt>
    <dgm:pt modelId="{89588213-A212-429F-A4A4-1436EB387C49}" type="sibTrans" cxnId="{82568DF1-6322-498A-9830-B97020DCB3AA}">
      <dgm:prSet/>
      <dgm:spPr/>
      <dgm:t>
        <a:bodyPr/>
        <a:lstStyle/>
        <a:p>
          <a:endParaRPr lang="pt-BR"/>
        </a:p>
      </dgm:t>
    </dgm:pt>
    <dgm:pt modelId="{3EBCE3B4-728B-44BF-8976-E8FCB740282C}">
      <dgm:prSet phldrT="[Texto]"/>
      <dgm:spPr/>
      <dgm:t>
        <a:bodyPr/>
        <a:lstStyle/>
        <a:p>
          <a:pPr algn="ctr"/>
          <a:r>
            <a:rPr lang="pt-BR"/>
            <a:t>3ª Fase: 2018-2019</a:t>
          </a:r>
        </a:p>
        <a:p>
          <a:pPr algn="just"/>
          <a:r>
            <a:rPr lang="pt-BR"/>
            <a:t>- Reuniões das comissões, elaboração de relação de cursos a implantar nos demais campus                      </a:t>
          </a:r>
        </a:p>
        <a:p>
          <a:pPr algn="just"/>
          <a:r>
            <a:rPr lang="pt-BR"/>
            <a:t>- Uso, análise e proposição de melhorias </a:t>
          </a:r>
        </a:p>
      </dgm:t>
    </dgm:pt>
    <dgm:pt modelId="{754452FE-42D4-44BC-A244-DE72CD4C10AE}" type="parTrans" cxnId="{D563BBEC-ED89-4356-9837-AC6462413F6E}">
      <dgm:prSet/>
      <dgm:spPr/>
      <dgm:t>
        <a:bodyPr/>
        <a:lstStyle/>
        <a:p>
          <a:endParaRPr lang="pt-BR"/>
        </a:p>
      </dgm:t>
    </dgm:pt>
    <dgm:pt modelId="{023B8198-346C-4C73-B5E5-A5BC2BB6EBE0}" type="sibTrans" cxnId="{D563BBEC-ED89-4356-9837-AC6462413F6E}">
      <dgm:prSet/>
      <dgm:spPr/>
      <dgm:t>
        <a:bodyPr/>
        <a:lstStyle/>
        <a:p>
          <a:endParaRPr lang="pt-BR"/>
        </a:p>
      </dgm:t>
    </dgm:pt>
    <dgm:pt modelId="{A0683946-B5F5-4EA7-B343-B01DC177D987}" type="pres">
      <dgm:prSet presAssocID="{9E87D991-9299-4235-BFC5-BCB043979A9C}" presName="CompostProcess" presStyleCnt="0">
        <dgm:presLayoutVars>
          <dgm:dir/>
          <dgm:resizeHandles val="exact"/>
        </dgm:presLayoutVars>
      </dgm:prSet>
      <dgm:spPr/>
    </dgm:pt>
    <dgm:pt modelId="{338B5A86-0CC0-4DCD-B40C-95FD06D6C1D2}" type="pres">
      <dgm:prSet presAssocID="{9E87D991-9299-4235-BFC5-BCB043979A9C}" presName="arrow" presStyleLbl="bgShp" presStyleIdx="0" presStyleCnt="1"/>
      <dgm:spPr/>
    </dgm:pt>
    <dgm:pt modelId="{6DCEAFF4-6692-4174-BDF2-A345844C3B37}" type="pres">
      <dgm:prSet presAssocID="{9E87D991-9299-4235-BFC5-BCB043979A9C}" presName="linearProcess" presStyleCnt="0"/>
      <dgm:spPr/>
    </dgm:pt>
    <dgm:pt modelId="{0270BD65-866F-4037-871A-3F748A9377D4}" type="pres">
      <dgm:prSet presAssocID="{1A18EE54-CCF3-40D5-8890-2D4EE0A61E4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93A12B-0F51-435D-A10F-9DF30958FB92}" type="pres">
      <dgm:prSet presAssocID="{A295DD04-D30E-47EA-8548-B0735A875169}" presName="sibTrans" presStyleCnt="0"/>
      <dgm:spPr/>
    </dgm:pt>
    <dgm:pt modelId="{C0BAD43C-2A57-4701-966E-ED268E106264}" type="pres">
      <dgm:prSet presAssocID="{1C66189B-A471-4A2D-A15D-97372EC663A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B7236C-355D-4D67-A03F-1213E0AD950E}" type="pres">
      <dgm:prSet presAssocID="{89588213-A212-429F-A4A4-1436EB387C49}" presName="sibTrans" presStyleCnt="0"/>
      <dgm:spPr/>
    </dgm:pt>
    <dgm:pt modelId="{F9DF60AC-82AC-4B4A-B871-DFC7596D6741}" type="pres">
      <dgm:prSet presAssocID="{3EBCE3B4-728B-44BF-8976-E8FCB740282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331B09-2725-4A94-927C-E46F10CC4E3A}" type="pres">
      <dgm:prSet presAssocID="{023B8198-346C-4C73-B5E5-A5BC2BB6EBE0}" presName="sibTrans" presStyleCnt="0"/>
      <dgm:spPr/>
    </dgm:pt>
    <dgm:pt modelId="{F05DFBFF-FD34-495C-A1CB-9CB0F3EDEF99}" type="pres">
      <dgm:prSet presAssocID="{FC23D237-489B-43BF-9ACE-71D2CEF605E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AEDA6F-9591-4E8B-A51F-805E3B67CA60}" type="presOf" srcId="{1C66189B-A471-4A2D-A15D-97372EC663AA}" destId="{C0BAD43C-2A57-4701-966E-ED268E106264}" srcOrd="0" destOrd="0" presId="urn:microsoft.com/office/officeart/2005/8/layout/hProcess9"/>
    <dgm:cxn modelId="{82568DF1-6322-498A-9830-B97020DCB3AA}" srcId="{9E87D991-9299-4235-BFC5-BCB043979A9C}" destId="{1C66189B-A471-4A2D-A15D-97372EC663AA}" srcOrd="1" destOrd="0" parTransId="{56FC472B-43AF-436D-A689-227CD6499309}" sibTransId="{89588213-A212-429F-A4A4-1436EB387C49}"/>
    <dgm:cxn modelId="{D563BBEC-ED89-4356-9837-AC6462413F6E}" srcId="{9E87D991-9299-4235-BFC5-BCB043979A9C}" destId="{3EBCE3B4-728B-44BF-8976-E8FCB740282C}" srcOrd="2" destOrd="0" parTransId="{754452FE-42D4-44BC-A244-DE72CD4C10AE}" sibTransId="{023B8198-346C-4C73-B5E5-A5BC2BB6EBE0}"/>
    <dgm:cxn modelId="{18610798-3EFC-4B58-AE55-9D01A24F0C9F}" type="presOf" srcId="{1A18EE54-CCF3-40D5-8890-2D4EE0A61E44}" destId="{0270BD65-866F-4037-871A-3F748A9377D4}" srcOrd="0" destOrd="0" presId="urn:microsoft.com/office/officeart/2005/8/layout/hProcess9"/>
    <dgm:cxn modelId="{92B47525-3D6A-485D-BDAB-9C6E0FF2C79F}" type="presOf" srcId="{3EBCE3B4-728B-44BF-8976-E8FCB740282C}" destId="{F9DF60AC-82AC-4B4A-B871-DFC7596D6741}" srcOrd="0" destOrd="0" presId="urn:microsoft.com/office/officeart/2005/8/layout/hProcess9"/>
    <dgm:cxn modelId="{01C15CA2-B1E6-4E1F-84A2-6E3A700EAAAD}" srcId="{9E87D991-9299-4235-BFC5-BCB043979A9C}" destId="{1A18EE54-CCF3-40D5-8890-2D4EE0A61E44}" srcOrd="0" destOrd="0" parTransId="{DDFABCB3-AB39-47D8-90EC-519F5266E691}" sibTransId="{A295DD04-D30E-47EA-8548-B0735A875169}"/>
    <dgm:cxn modelId="{B93E9FDC-5907-4DDC-9238-FC274C20048D}" srcId="{9E87D991-9299-4235-BFC5-BCB043979A9C}" destId="{FC23D237-489B-43BF-9ACE-71D2CEF605E8}" srcOrd="3" destOrd="0" parTransId="{C4059C74-03DF-4481-BE9F-1A8C7A33EC92}" sibTransId="{31D17FC0-E582-4F53-8595-8AC6517C860D}"/>
    <dgm:cxn modelId="{FDEFAD29-ED35-4B62-8A4B-5F591A33DD6A}" type="presOf" srcId="{FC23D237-489B-43BF-9ACE-71D2CEF605E8}" destId="{F05DFBFF-FD34-495C-A1CB-9CB0F3EDEF99}" srcOrd="0" destOrd="0" presId="urn:microsoft.com/office/officeart/2005/8/layout/hProcess9"/>
    <dgm:cxn modelId="{38AD9239-ABA1-4BCE-82BC-68F2EE382DF0}" type="presOf" srcId="{9E87D991-9299-4235-BFC5-BCB043979A9C}" destId="{A0683946-B5F5-4EA7-B343-B01DC177D987}" srcOrd="0" destOrd="0" presId="urn:microsoft.com/office/officeart/2005/8/layout/hProcess9"/>
    <dgm:cxn modelId="{0A119656-6CAB-4960-9E93-56C2C817332D}" type="presParOf" srcId="{A0683946-B5F5-4EA7-B343-B01DC177D987}" destId="{338B5A86-0CC0-4DCD-B40C-95FD06D6C1D2}" srcOrd="0" destOrd="0" presId="urn:microsoft.com/office/officeart/2005/8/layout/hProcess9"/>
    <dgm:cxn modelId="{A9D6EF0A-6940-48F6-9CA4-E929AC05B93C}" type="presParOf" srcId="{A0683946-B5F5-4EA7-B343-B01DC177D987}" destId="{6DCEAFF4-6692-4174-BDF2-A345844C3B37}" srcOrd="1" destOrd="0" presId="urn:microsoft.com/office/officeart/2005/8/layout/hProcess9"/>
    <dgm:cxn modelId="{E881A16F-36BE-4AD5-8A70-2CA6CA9D80CA}" type="presParOf" srcId="{6DCEAFF4-6692-4174-BDF2-A345844C3B37}" destId="{0270BD65-866F-4037-871A-3F748A9377D4}" srcOrd="0" destOrd="0" presId="urn:microsoft.com/office/officeart/2005/8/layout/hProcess9"/>
    <dgm:cxn modelId="{A194863A-C723-40D3-833C-80740DED3FD3}" type="presParOf" srcId="{6DCEAFF4-6692-4174-BDF2-A345844C3B37}" destId="{5493A12B-0F51-435D-A10F-9DF30958FB92}" srcOrd="1" destOrd="0" presId="urn:microsoft.com/office/officeart/2005/8/layout/hProcess9"/>
    <dgm:cxn modelId="{DC2B869D-44F9-4F75-8C22-61BF74F9FD90}" type="presParOf" srcId="{6DCEAFF4-6692-4174-BDF2-A345844C3B37}" destId="{C0BAD43C-2A57-4701-966E-ED268E106264}" srcOrd="2" destOrd="0" presId="urn:microsoft.com/office/officeart/2005/8/layout/hProcess9"/>
    <dgm:cxn modelId="{098E342A-994F-4670-85A6-0317DE41DE8B}" type="presParOf" srcId="{6DCEAFF4-6692-4174-BDF2-A345844C3B37}" destId="{64B7236C-355D-4D67-A03F-1213E0AD950E}" srcOrd="3" destOrd="0" presId="urn:microsoft.com/office/officeart/2005/8/layout/hProcess9"/>
    <dgm:cxn modelId="{915B7943-99A2-44E2-90BB-118803D63197}" type="presParOf" srcId="{6DCEAFF4-6692-4174-BDF2-A345844C3B37}" destId="{F9DF60AC-82AC-4B4A-B871-DFC7596D6741}" srcOrd="4" destOrd="0" presId="urn:microsoft.com/office/officeart/2005/8/layout/hProcess9"/>
    <dgm:cxn modelId="{5F9C9325-7B0E-4E44-8143-BDE332C819AE}" type="presParOf" srcId="{6DCEAFF4-6692-4174-BDF2-A345844C3B37}" destId="{17331B09-2725-4A94-927C-E46F10CC4E3A}" srcOrd="5" destOrd="0" presId="urn:microsoft.com/office/officeart/2005/8/layout/hProcess9"/>
    <dgm:cxn modelId="{0F3AAA0B-AE9C-4E91-AD9D-7CBF30E3024E}" type="presParOf" srcId="{6DCEAFF4-6692-4174-BDF2-A345844C3B37}" destId="{F05DFBFF-FD34-495C-A1CB-9CB0F3EDEF9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6E6045-2637-4AD8-8B0D-6D223BCCA1CB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10BFC8-36AB-41C7-B76B-217983EE30ED}">
      <dgm:prSet phldrT="[Texto]"/>
      <dgm:spPr/>
      <dgm:t>
        <a:bodyPr/>
        <a:lstStyle/>
        <a:p>
          <a:r>
            <a:rPr lang="pt-BR"/>
            <a:t>CURSO</a:t>
          </a:r>
        </a:p>
      </dgm:t>
    </dgm:pt>
    <dgm:pt modelId="{6D29A115-056E-404F-9CE9-ADB8B333FBB8}" type="parTrans" cxnId="{1D8E307B-4DDF-4962-8498-EA59775EDB1E}">
      <dgm:prSet/>
      <dgm:spPr/>
      <dgm:t>
        <a:bodyPr/>
        <a:lstStyle/>
        <a:p>
          <a:endParaRPr lang="pt-BR"/>
        </a:p>
      </dgm:t>
    </dgm:pt>
    <dgm:pt modelId="{67380D92-6370-4F99-B187-6A90289B6136}" type="sibTrans" cxnId="{1D8E307B-4DDF-4962-8498-EA59775EDB1E}">
      <dgm:prSet/>
      <dgm:spPr/>
      <dgm:t>
        <a:bodyPr/>
        <a:lstStyle/>
        <a:p>
          <a:endParaRPr lang="pt-BR"/>
        </a:p>
      </dgm:t>
    </dgm:pt>
    <dgm:pt modelId="{9B1992D9-D2B6-476C-9EEA-0288E0E5EA5F}">
      <dgm:prSet phldrT="[Texto]" custT="1"/>
      <dgm:spPr/>
      <dgm:t>
        <a:bodyPr/>
        <a:lstStyle/>
        <a:p>
          <a:r>
            <a:rPr lang="pt-BR" sz="1200"/>
            <a:t>ALUNOS</a:t>
          </a:r>
        </a:p>
      </dgm:t>
    </dgm:pt>
    <dgm:pt modelId="{346B0CF4-B934-48E6-91D8-21920BC1F992}" type="parTrans" cxnId="{981F58B3-E648-4CA5-AF92-3216FDAE8C25}">
      <dgm:prSet/>
      <dgm:spPr/>
      <dgm:t>
        <a:bodyPr/>
        <a:lstStyle/>
        <a:p>
          <a:endParaRPr lang="pt-BR"/>
        </a:p>
      </dgm:t>
    </dgm:pt>
    <dgm:pt modelId="{2674B856-F071-4F5D-A847-7B18B74469AE}" type="sibTrans" cxnId="{981F58B3-E648-4CA5-AF92-3216FDAE8C25}">
      <dgm:prSet/>
      <dgm:spPr/>
      <dgm:t>
        <a:bodyPr/>
        <a:lstStyle/>
        <a:p>
          <a:endParaRPr lang="pt-BR"/>
        </a:p>
      </dgm:t>
    </dgm:pt>
    <dgm:pt modelId="{D7755CEE-C6BC-4925-B6E3-2FE32ABA254C}">
      <dgm:prSet phldrT="[Texto]" custT="1"/>
      <dgm:spPr/>
      <dgm:t>
        <a:bodyPr/>
        <a:lstStyle/>
        <a:p>
          <a:r>
            <a:rPr lang="pt-BR" sz="900"/>
            <a:t>MATRIZ E COMPONENTES</a:t>
          </a:r>
        </a:p>
      </dgm:t>
    </dgm:pt>
    <dgm:pt modelId="{323C8BF3-0805-4002-95DB-8ABC33832254}" type="parTrans" cxnId="{B142E300-70D8-47DB-9DAB-3CED9773BD05}">
      <dgm:prSet/>
      <dgm:spPr/>
      <dgm:t>
        <a:bodyPr/>
        <a:lstStyle/>
        <a:p>
          <a:endParaRPr lang="pt-BR"/>
        </a:p>
      </dgm:t>
    </dgm:pt>
    <dgm:pt modelId="{242BE5EC-1C9F-44D2-8781-D9198CD1A63E}" type="sibTrans" cxnId="{B142E300-70D8-47DB-9DAB-3CED9773BD05}">
      <dgm:prSet/>
      <dgm:spPr/>
      <dgm:t>
        <a:bodyPr/>
        <a:lstStyle/>
        <a:p>
          <a:endParaRPr lang="pt-BR"/>
        </a:p>
      </dgm:t>
    </dgm:pt>
    <dgm:pt modelId="{F0CEF8C9-AD01-4953-9DEE-C7699E965CEC}">
      <dgm:prSet phldrT="[Texto]" custT="1"/>
      <dgm:spPr/>
      <dgm:t>
        <a:bodyPr/>
        <a:lstStyle/>
        <a:p>
          <a:r>
            <a:rPr lang="pt-BR" sz="1000"/>
            <a:t>CALENDÁRIO</a:t>
          </a:r>
        </a:p>
      </dgm:t>
    </dgm:pt>
    <dgm:pt modelId="{49B68CB2-9130-462D-88BD-D247868C9B04}" type="parTrans" cxnId="{8F29CC50-D5E2-42CA-82A2-17B1658510F6}">
      <dgm:prSet/>
      <dgm:spPr/>
      <dgm:t>
        <a:bodyPr/>
        <a:lstStyle/>
        <a:p>
          <a:endParaRPr lang="pt-BR"/>
        </a:p>
      </dgm:t>
    </dgm:pt>
    <dgm:pt modelId="{483AA094-4041-46F4-892D-B0154185584C}" type="sibTrans" cxnId="{8F29CC50-D5E2-42CA-82A2-17B1658510F6}">
      <dgm:prSet/>
      <dgm:spPr/>
      <dgm:t>
        <a:bodyPr/>
        <a:lstStyle/>
        <a:p>
          <a:endParaRPr lang="pt-BR"/>
        </a:p>
      </dgm:t>
    </dgm:pt>
    <dgm:pt modelId="{2049CE5E-AFEF-455D-8771-8CC5748A6F9A}">
      <dgm:prSet phldrT="[Texto]" custT="1"/>
      <dgm:spPr/>
      <dgm:t>
        <a:bodyPr/>
        <a:lstStyle/>
        <a:p>
          <a:r>
            <a:rPr lang="pt-BR" sz="1100"/>
            <a:t>ESTRUTURA</a:t>
          </a:r>
        </a:p>
      </dgm:t>
    </dgm:pt>
    <dgm:pt modelId="{42CE1A09-72BC-4F58-84FC-7E8136764225}" type="parTrans" cxnId="{09DFBFE0-50BB-430B-B57C-461C99404C84}">
      <dgm:prSet/>
      <dgm:spPr/>
      <dgm:t>
        <a:bodyPr/>
        <a:lstStyle/>
        <a:p>
          <a:endParaRPr lang="pt-BR"/>
        </a:p>
      </dgm:t>
    </dgm:pt>
    <dgm:pt modelId="{4557A08A-71AA-4BF0-9B48-DD749DC27C54}" type="sibTrans" cxnId="{09DFBFE0-50BB-430B-B57C-461C99404C84}">
      <dgm:prSet/>
      <dgm:spPr/>
      <dgm:t>
        <a:bodyPr/>
        <a:lstStyle/>
        <a:p>
          <a:endParaRPr lang="pt-BR"/>
        </a:p>
      </dgm:t>
    </dgm:pt>
    <dgm:pt modelId="{A585AF60-FCA6-4E53-BF5B-7BE2F1620A1F}" type="pres">
      <dgm:prSet presAssocID="{2C6E6045-2637-4AD8-8B0D-6D223BCCA1C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800AF60-528E-4042-A1F4-0FDBE982EAE1}" type="pres">
      <dgm:prSet presAssocID="{0910BFC8-36AB-41C7-B76B-217983EE30ED}" presName="centerShape" presStyleLbl="node0" presStyleIdx="0" presStyleCnt="1"/>
      <dgm:spPr/>
      <dgm:t>
        <a:bodyPr/>
        <a:lstStyle/>
        <a:p>
          <a:endParaRPr lang="pt-BR"/>
        </a:p>
      </dgm:t>
    </dgm:pt>
    <dgm:pt modelId="{80538882-B560-4082-AD08-C3793C23E395}" type="pres">
      <dgm:prSet presAssocID="{346B0CF4-B934-48E6-91D8-21920BC1F992}" presName="parTrans" presStyleLbl="sibTrans2D1" presStyleIdx="0" presStyleCnt="4"/>
      <dgm:spPr/>
      <dgm:t>
        <a:bodyPr/>
        <a:lstStyle/>
        <a:p>
          <a:endParaRPr lang="pt-BR"/>
        </a:p>
      </dgm:t>
    </dgm:pt>
    <dgm:pt modelId="{6772CD0D-C9B5-4FC9-AC9C-67000D54FB1B}" type="pres">
      <dgm:prSet presAssocID="{346B0CF4-B934-48E6-91D8-21920BC1F992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8312C233-538A-41DD-B107-E14A51CD88CC}" type="pres">
      <dgm:prSet presAssocID="{9B1992D9-D2B6-476C-9EEA-0288E0E5EA5F}" presName="node" presStyleLbl="node1" presStyleIdx="0" presStyleCnt="4" custScaleX="1138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DB2280-FCBE-4C2F-9483-D4F5102C79B7}" type="pres">
      <dgm:prSet presAssocID="{323C8BF3-0805-4002-95DB-8ABC33832254}" presName="parTrans" presStyleLbl="sibTrans2D1" presStyleIdx="1" presStyleCnt="4"/>
      <dgm:spPr/>
      <dgm:t>
        <a:bodyPr/>
        <a:lstStyle/>
        <a:p>
          <a:endParaRPr lang="pt-BR"/>
        </a:p>
      </dgm:t>
    </dgm:pt>
    <dgm:pt modelId="{5038CA0B-48C6-49CE-BBE6-DF802C29FD6F}" type="pres">
      <dgm:prSet presAssocID="{323C8BF3-0805-4002-95DB-8ABC33832254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A801F439-E3EA-4521-909C-1A565077E39A}" type="pres">
      <dgm:prSet presAssocID="{D7755CEE-C6BC-4925-B6E3-2FE32ABA254C}" presName="node" presStyleLbl="node1" presStyleIdx="1" presStyleCnt="4" custScaleX="1133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3E04CD-82F4-4F97-A1EC-3662B4CDBEA4}" type="pres">
      <dgm:prSet presAssocID="{49B68CB2-9130-462D-88BD-D247868C9B04}" presName="parTrans" presStyleLbl="sibTrans2D1" presStyleIdx="2" presStyleCnt="4"/>
      <dgm:spPr/>
      <dgm:t>
        <a:bodyPr/>
        <a:lstStyle/>
        <a:p>
          <a:endParaRPr lang="pt-BR"/>
        </a:p>
      </dgm:t>
    </dgm:pt>
    <dgm:pt modelId="{473D666D-3973-4ACB-98BD-D41CD2AF29C0}" type="pres">
      <dgm:prSet presAssocID="{49B68CB2-9130-462D-88BD-D247868C9B04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0E752107-302B-48D0-BB86-04631E0E3529}" type="pres">
      <dgm:prSet presAssocID="{F0CEF8C9-AD01-4953-9DEE-C7699E965CEC}" presName="node" presStyleLbl="node1" presStyleIdx="2" presStyleCnt="4" custScaleX="1072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A4A6BD-CFFF-481F-BC78-F2945B3620C1}" type="pres">
      <dgm:prSet presAssocID="{42CE1A09-72BC-4F58-84FC-7E8136764225}" presName="parTrans" presStyleLbl="sibTrans2D1" presStyleIdx="3" presStyleCnt="4"/>
      <dgm:spPr/>
      <dgm:t>
        <a:bodyPr/>
        <a:lstStyle/>
        <a:p>
          <a:endParaRPr lang="pt-BR"/>
        </a:p>
      </dgm:t>
    </dgm:pt>
    <dgm:pt modelId="{DF0EBE85-1F21-4B8F-A9A4-FEC1A75A5260}" type="pres">
      <dgm:prSet presAssocID="{42CE1A09-72BC-4F58-84FC-7E8136764225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2FEB3BFD-899C-411B-9944-6973A6F344E7}" type="pres">
      <dgm:prSet presAssocID="{2049CE5E-AFEF-455D-8771-8CC5748A6F9A}" presName="node" presStyleLbl="node1" presStyleIdx="3" presStyleCnt="4" custScaleX="1097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5634388-37CF-4077-832B-3BFC7E183E37}" type="presOf" srcId="{2C6E6045-2637-4AD8-8B0D-6D223BCCA1CB}" destId="{A585AF60-FCA6-4E53-BF5B-7BE2F1620A1F}" srcOrd="0" destOrd="0" presId="urn:microsoft.com/office/officeart/2005/8/layout/radial5"/>
    <dgm:cxn modelId="{8F3AD6E5-F02A-4FDF-825D-1295048D3525}" type="presOf" srcId="{323C8BF3-0805-4002-95DB-8ABC33832254}" destId="{5038CA0B-48C6-49CE-BBE6-DF802C29FD6F}" srcOrd="1" destOrd="0" presId="urn:microsoft.com/office/officeart/2005/8/layout/radial5"/>
    <dgm:cxn modelId="{DB11537F-F17D-49B7-9D9F-C135C63EA3F8}" type="presOf" srcId="{F0CEF8C9-AD01-4953-9DEE-C7699E965CEC}" destId="{0E752107-302B-48D0-BB86-04631E0E3529}" srcOrd="0" destOrd="0" presId="urn:microsoft.com/office/officeart/2005/8/layout/radial5"/>
    <dgm:cxn modelId="{24FC5175-A991-4DB6-AFDA-9197303BBC19}" type="presOf" srcId="{323C8BF3-0805-4002-95DB-8ABC33832254}" destId="{1EDB2280-FCBE-4C2F-9483-D4F5102C79B7}" srcOrd="0" destOrd="0" presId="urn:microsoft.com/office/officeart/2005/8/layout/radial5"/>
    <dgm:cxn modelId="{F95745FC-EFF7-4579-9832-909D392F3486}" type="presOf" srcId="{9B1992D9-D2B6-476C-9EEA-0288E0E5EA5F}" destId="{8312C233-538A-41DD-B107-E14A51CD88CC}" srcOrd="0" destOrd="0" presId="urn:microsoft.com/office/officeart/2005/8/layout/radial5"/>
    <dgm:cxn modelId="{1D8E307B-4DDF-4962-8498-EA59775EDB1E}" srcId="{2C6E6045-2637-4AD8-8B0D-6D223BCCA1CB}" destId="{0910BFC8-36AB-41C7-B76B-217983EE30ED}" srcOrd="0" destOrd="0" parTransId="{6D29A115-056E-404F-9CE9-ADB8B333FBB8}" sibTransId="{67380D92-6370-4F99-B187-6A90289B6136}"/>
    <dgm:cxn modelId="{D3DD5E7E-6B57-4FBC-95CE-E649209CAAB3}" type="presOf" srcId="{49B68CB2-9130-462D-88BD-D247868C9B04}" destId="{F13E04CD-82F4-4F97-A1EC-3662B4CDBEA4}" srcOrd="0" destOrd="0" presId="urn:microsoft.com/office/officeart/2005/8/layout/radial5"/>
    <dgm:cxn modelId="{B142E300-70D8-47DB-9DAB-3CED9773BD05}" srcId="{0910BFC8-36AB-41C7-B76B-217983EE30ED}" destId="{D7755CEE-C6BC-4925-B6E3-2FE32ABA254C}" srcOrd="1" destOrd="0" parTransId="{323C8BF3-0805-4002-95DB-8ABC33832254}" sibTransId="{242BE5EC-1C9F-44D2-8781-D9198CD1A63E}"/>
    <dgm:cxn modelId="{9817D741-98DC-4571-8A28-4BD593B804A3}" type="presOf" srcId="{42CE1A09-72BC-4F58-84FC-7E8136764225}" destId="{DF0EBE85-1F21-4B8F-A9A4-FEC1A75A5260}" srcOrd="1" destOrd="0" presId="urn:microsoft.com/office/officeart/2005/8/layout/radial5"/>
    <dgm:cxn modelId="{09DFBFE0-50BB-430B-B57C-461C99404C84}" srcId="{0910BFC8-36AB-41C7-B76B-217983EE30ED}" destId="{2049CE5E-AFEF-455D-8771-8CC5748A6F9A}" srcOrd="3" destOrd="0" parTransId="{42CE1A09-72BC-4F58-84FC-7E8136764225}" sibTransId="{4557A08A-71AA-4BF0-9B48-DD749DC27C54}"/>
    <dgm:cxn modelId="{8F29CC50-D5E2-42CA-82A2-17B1658510F6}" srcId="{0910BFC8-36AB-41C7-B76B-217983EE30ED}" destId="{F0CEF8C9-AD01-4953-9DEE-C7699E965CEC}" srcOrd="2" destOrd="0" parTransId="{49B68CB2-9130-462D-88BD-D247868C9B04}" sibTransId="{483AA094-4041-46F4-892D-B0154185584C}"/>
    <dgm:cxn modelId="{B413DA9F-8B03-42DC-95CD-073C8FCE7496}" type="presOf" srcId="{42CE1A09-72BC-4F58-84FC-7E8136764225}" destId="{82A4A6BD-CFFF-481F-BC78-F2945B3620C1}" srcOrd="0" destOrd="0" presId="urn:microsoft.com/office/officeart/2005/8/layout/radial5"/>
    <dgm:cxn modelId="{C19AA0E9-7EA1-4B22-B11F-6162B676A34C}" type="presOf" srcId="{346B0CF4-B934-48E6-91D8-21920BC1F992}" destId="{80538882-B560-4082-AD08-C3793C23E395}" srcOrd="0" destOrd="0" presId="urn:microsoft.com/office/officeart/2005/8/layout/radial5"/>
    <dgm:cxn modelId="{E9AF3C0D-197F-42CD-B55F-7EA419E4A78A}" type="presOf" srcId="{D7755CEE-C6BC-4925-B6E3-2FE32ABA254C}" destId="{A801F439-E3EA-4521-909C-1A565077E39A}" srcOrd="0" destOrd="0" presId="urn:microsoft.com/office/officeart/2005/8/layout/radial5"/>
    <dgm:cxn modelId="{022C4053-9FD7-4C99-9EED-1D9E22AA1A3E}" type="presOf" srcId="{346B0CF4-B934-48E6-91D8-21920BC1F992}" destId="{6772CD0D-C9B5-4FC9-AC9C-67000D54FB1B}" srcOrd="1" destOrd="0" presId="urn:microsoft.com/office/officeart/2005/8/layout/radial5"/>
    <dgm:cxn modelId="{DF781B13-400B-4B05-B45D-B93C21527D38}" type="presOf" srcId="{49B68CB2-9130-462D-88BD-D247868C9B04}" destId="{473D666D-3973-4ACB-98BD-D41CD2AF29C0}" srcOrd="1" destOrd="0" presId="urn:microsoft.com/office/officeart/2005/8/layout/radial5"/>
    <dgm:cxn modelId="{981F58B3-E648-4CA5-AF92-3216FDAE8C25}" srcId="{0910BFC8-36AB-41C7-B76B-217983EE30ED}" destId="{9B1992D9-D2B6-476C-9EEA-0288E0E5EA5F}" srcOrd="0" destOrd="0" parTransId="{346B0CF4-B934-48E6-91D8-21920BC1F992}" sibTransId="{2674B856-F071-4F5D-A847-7B18B74469AE}"/>
    <dgm:cxn modelId="{1FB78FB8-C65C-48D2-B39C-2C40391BC8F2}" type="presOf" srcId="{0910BFC8-36AB-41C7-B76B-217983EE30ED}" destId="{5800AF60-528E-4042-A1F4-0FDBE982EAE1}" srcOrd="0" destOrd="0" presId="urn:microsoft.com/office/officeart/2005/8/layout/radial5"/>
    <dgm:cxn modelId="{8E7AD38A-2C6A-4BC1-B85A-00C68648671D}" type="presOf" srcId="{2049CE5E-AFEF-455D-8771-8CC5748A6F9A}" destId="{2FEB3BFD-899C-411B-9944-6973A6F344E7}" srcOrd="0" destOrd="0" presId="urn:microsoft.com/office/officeart/2005/8/layout/radial5"/>
    <dgm:cxn modelId="{2468B9B1-0F95-4BBA-A3D8-E64521FE28E3}" type="presParOf" srcId="{A585AF60-FCA6-4E53-BF5B-7BE2F1620A1F}" destId="{5800AF60-528E-4042-A1F4-0FDBE982EAE1}" srcOrd="0" destOrd="0" presId="urn:microsoft.com/office/officeart/2005/8/layout/radial5"/>
    <dgm:cxn modelId="{58D062B1-6D5E-4453-BF06-6B3F4F100D8A}" type="presParOf" srcId="{A585AF60-FCA6-4E53-BF5B-7BE2F1620A1F}" destId="{80538882-B560-4082-AD08-C3793C23E395}" srcOrd="1" destOrd="0" presId="urn:microsoft.com/office/officeart/2005/8/layout/radial5"/>
    <dgm:cxn modelId="{38AF6057-6A77-4DA1-957B-764189278CE8}" type="presParOf" srcId="{80538882-B560-4082-AD08-C3793C23E395}" destId="{6772CD0D-C9B5-4FC9-AC9C-67000D54FB1B}" srcOrd="0" destOrd="0" presId="urn:microsoft.com/office/officeart/2005/8/layout/radial5"/>
    <dgm:cxn modelId="{9938C0D6-841B-4605-9215-9706F4D8C6B9}" type="presParOf" srcId="{A585AF60-FCA6-4E53-BF5B-7BE2F1620A1F}" destId="{8312C233-538A-41DD-B107-E14A51CD88CC}" srcOrd="2" destOrd="0" presId="urn:microsoft.com/office/officeart/2005/8/layout/radial5"/>
    <dgm:cxn modelId="{7334F355-F75A-4005-B494-4C3271C60A64}" type="presParOf" srcId="{A585AF60-FCA6-4E53-BF5B-7BE2F1620A1F}" destId="{1EDB2280-FCBE-4C2F-9483-D4F5102C79B7}" srcOrd="3" destOrd="0" presId="urn:microsoft.com/office/officeart/2005/8/layout/radial5"/>
    <dgm:cxn modelId="{05806D33-A355-4763-AC4F-53C9DDAA91F0}" type="presParOf" srcId="{1EDB2280-FCBE-4C2F-9483-D4F5102C79B7}" destId="{5038CA0B-48C6-49CE-BBE6-DF802C29FD6F}" srcOrd="0" destOrd="0" presId="urn:microsoft.com/office/officeart/2005/8/layout/radial5"/>
    <dgm:cxn modelId="{13FC82E7-4E9F-499A-BF24-D9FD3FF939DC}" type="presParOf" srcId="{A585AF60-FCA6-4E53-BF5B-7BE2F1620A1F}" destId="{A801F439-E3EA-4521-909C-1A565077E39A}" srcOrd="4" destOrd="0" presId="urn:microsoft.com/office/officeart/2005/8/layout/radial5"/>
    <dgm:cxn modelId="{696C856C-5710-4C63-9295-EF9CED00F19C}" type="presParOf" srcId="{A585AF60-FCA6-4E53-BF5B-7BE2F1620A1F}" destId="{F13E04CD-82F4-4F97-A1EC-3662B4CDBEA4}" srcOrd="5" destOrd="0" presId="urn:microsoft.com/office/officeart/2005/8/layout/radial5"/>
    <dgm:cxn modelId="{8F234AC8-B5B7-4FC8-8932-36A8D6333589}" type="presParOf" srcId="{F13E04CD-82F4-4F97-A1EC-3662B4CDBEA4}" destId="{473D666D-3973-4ACB-98BD-D41CD2AF29C0}" srcOrd="0" destOrd="0" presId="urn:microsoft.com/office/officeart/2005/8/layout/radial5"/>
    <dgm:cxn modelId="{DFBB8B1B-2777-4D62-9D62-32CF67B5EC81}" type="presParOf" srcId="{A585AF60-FCA6-4E53-BF5B-7BE2F1620A1F}" destId="{0E752107-302B-48D0-BB86-04631E0E3529}" srcOrd="6" destOrd="0" presId="urn:microsoft.com/office/officeart/2005/8/layout/radial5"/>
    <dgm:cxn modelId="{71318697-BF07-46FF-AE54-4EBF0B966258}" type="presParOf" srcId="{A585AF60-FCA6-4E53-BF5B-7BE2F1620A1F}" destId="{82A4A6BD-CFFF-481F-BC78-F2945B3620C1}" srcOrd="7" destOrd="0" presId="urn:microsoft.com/office/officeart/2005/8/layout/radial5"/>
    <dgm:cxn modelId="{2B430D9B-61C5-469C-902D-33BBA1F086F9}" type="presParOf" srcId="{82A4A6BD-CFFF-481F-BC78-F2945B3620C1}" destId="{DF0EBE85-1F21-4B8F-A9A4-FEC1A75A5260}" srcOrd="0" destOrd="0" presId="urn:microsoft.com/office/officeart/2005/8/layout/radial5"/>
    <dgm:cxn modelId="{4015673F-33AB-46E2-BAFD-1550A94395C1}" type="presParOf" srcId="{A585AF60-FCA6-4E53-BF5B-7BE2F1620A1F}" destId="{2FEB3BFD-899C-411B-9944-6973A6F344E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B5A86-0CC0-4DCD-B40C-95FD06D6C1D2}">
      <dsp:nvSpPr>
        <dsp:cNvPr id="0" name=""/>
        <dsp:cNvSpPr/>
      </dsp:nvSpPr>
      <dsp:spPr>
        <a:xfrm>
          <a:off x="760616" y="0"/>
          <a:ext cx="8620325" cy="478394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70BD65-866F-4037-871A-3F748A9377D4}">
      <dsp:nvSpPr>
        <dsp:cNvPr id="0" name=""/>
        <dsp:cNvSpPr/>
      </dsp:nvSpPr>
      <dsp:spPr>
        <a:xfrm>
          <a:off x="5075" y="1435184"/>
          <a:ext cx="2441303" cy="1913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1ª Fase: 2017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- Formação das Comissões (Geral e Locais-Campus)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- Uso, análise e proposição de melhorias </a:t>
          </a:r>
        </a:p>
      </dsp:txBody>
      <dsp:txXfrm>
        <a:off x="98488" y="1528597"/>
        <a:ext cx="2254477" cy="1726753"/>
      </dsp:txXfrm>
    </dsp:sp>
    <dsp:sp modelId="{C0BAD43C-2A57-4701-966E-ED268E106264}">
      <dsp:nvSpPr>
        <dsp:cNvPr id="0" name=""/>
        <dsp:cNvSpPr/>
      </dsp:nvSpPr>
      <dsp:spPr>
        <a:xfrm>
          <a:off x="2568443" y="1435184"/>
          <a:ext cx="2441303" cy="1913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2ª Fase: 2018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- Implantação total no Campus Novo Hamburgo - Capacitação e ajustes no SUAP      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- Uso, análise e proposição de melhorias </a:t>
          </a:r>
        </a:p>
      </dsp:txBody>
      <dsp:txXfrm>
        <a:off x="2661856" y="1528597"/>
        <a:ext cx="2254477" cy="1726753"/>
      </dsp:txXfrm>
    </dsp:sp>
    <dsp:sp modelId="{F9DF60AC-82AC-4B4A-B871-DFC7596D6741}">
      <dsp:nvSpPr>
        <dsp:cNvPr id="0" name=""/>
        <dsp:cNvSpPr/>
      </dsp:nvSpPr>
      <dsp:spPr>
        <a:xfrm>
          <a:off x="5131812" y="1435184"/>
          <a:ext cx="2441303" cy="1913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3ª Fase: 2018-2019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- Reuniões das comissões, elaboração de relação de cursos a implantar nos demais campus                     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- Uso, análise e proposição de melhorias </a:t>
          </a:r>
        </a:p>
      </dsp:txBody>
      <dsp:txXfrm>
        <a:off x="5225225" y="1528597"/>
        <a:ext cx="2254477" cy="1726753"/>
      </dsp:txXfrm>
    </dsp:sp>
    <dsp:sp modelId="{F05DFBFF-FD34-495C-A1CB-9CB0F3EDEF99}">
      <dsp:nvSpPr>
        <dsp:cNvPr id="0" name=""/>
        <dsp:cNvSpPr/>
      </dsp:nvSpPr>
      <dsp:spPr>
        <a:xfrm>
          <a:off x="7695180" y="1435184"/>
          <a:ext cx="2441303" cy="1913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4ª Fase: 2019-2020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- Implantar nos demais cursos (progressivamente) e conclusão do processo </a:t>
          </a:r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/>
            <a:t>- Uso, análise e proposição de melhorias </a:t>
          </a:r>
        </a:p>
      </dsp:txBody>
      <dsp:txXfrm>
        <a:off x="7788593" y="1528597"/>
        <a:ext cx="2254477" cy="1726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0AF60-528E-4042-A1F4-0FDBE982EAE1}">
      <dsp:nvSpPr>
        <dsp:cNvPr id="0" name=""/>
        <dsp:cNvSpPr/>
      </dsp:nvSpPr>
      <dsp:spPr>
        <a:xfrm>
          <a:off x="4678936" y="1829756"/>
          <a:ext cx="1304372" cy="1304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CURSO</a:t>
          </a:r>
        </a:p>
      </dsp:txBody>
      <dsp:txXfrm>
        <a:off x="4869957" y="2020777"/>
        <a:ext cx="922330" cy="922330"/>
      </dsp:txXfrm>
    </dsp:sp>
    <dsp:sp modelId="{80538882-B560-4082-AD08-C3793C23E395}">
      <dsp:nvSpPr>
        <dsp:cNvPr id="0" name=""/>
        <dsp:cNvSpPr/>
      </dsp:nvSpPr>
      <dsp:spPr>
        <a:xfrm rot="16200000">
          <a:off x="5192651" y="1354584"/>
          <a:ext cx="276943" cy="443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234193" y="1484823"/>
        <a:ext cx="193860" cy="266092"/>
      </dsp:txXfrm>
    </dsp:sp>
    <dsp:sp modelId="{8312C233-538A-41DD-B107-E14A51CD88CC}">
      <dsp:nvSpPr>
        <dsp:cNvPr id="0" name=""/>
        <dsp:cNvSpPr/>
      </dsp:nvSpPr>
      <dsp:spPr>
        <a:xfrm>
          <a:off x="4588576" y="2849"/>
          <a:ext cx="1485093" cy="1304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/>
            <a:t>ALUNOS</a:t>
          </a:r>
        </a:p>
      </dsp:txBody>
      <dsp:txXfrm>
        <a:off x="4806063" y="193870"/>
        <a:ext cx="1050119" cy="922330"/>
      </dsp:txXfrm>
    </dsp:sp>
    <dsp:sp modelId="{1EDB2280-FCBE-4C2F-9483-D4F5102C79B7}">
      <dsp:nvSpPr>
        <dsp:cNvPr id="0" name=""/>
        <dsp:cNvSpPr/>
      </dsp:nvSpPr>
      <dsp:spPr>
        <a:xfrm>
          <a:off x="6079176" y="2260199"/>
          <a:ext cx="230953" cy="443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6079176" y="2348896"/>
        <a:ext cx="161667" cy="266092"/>
      </dsp:txXfrm>
    </dsp:sp>
    <dsp:sp modelId="{A801F439-E3EA-4521-909C-1A565077E39A}">
      <dsp:nvSpPr>
        <dsp:cNvPr id="0" name=""/>
        <dsp:cNvSpPr/>
      </dsp:nvSpPr>
      <dsp:spPr>
        <a:xfrm>
          <a:off x="6419070" y="1829756"/>
          <a:ext cx="1477919" cy="1304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/>
            <a:t>MATRIZ E COMPONENTES</a:t>
          </a:r>
        </a:p>
      </dsp:txBody>
      <dsp:txXfrm>
        <a:off x="6635506" y="2020777"/>
        <a:ext cx="1045047" cy="922330"/>
      </dsp:txXfrm>
    </dsp:sp>
    <dsp:sp modelId="{F13E04CD-82F4-4F97-A1EC-3662B4CDBEA4}">
      <dsp:nvSpPr>
        <dsp:cNvPr id="0" name=""/>
        <dsp:cNvSpPr/>
      </dsp:nvSpPr>
      <dsp:spPr>
        <a:xfrm rot="5400000">
          <a:off x="5192651" y="3165815"/>
          <a:ext cx="276943" cy="443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>
        <a:off x="5234193" y="3212971"/>
        <a:ext cx="193860" cy="266092"/>
      </dsp:txXfrm>
    </dsp:sp>
    <dsp:sp modelId="{0E752107-302B-48D0-BB86-04631E0E3529}">
      <dsp:nvSpPr>
        <dsp:cNvPr id="0" name=""/>
        <dsp:cNvSpPr/>
      </dsp:nvSpPr>
      <dsp:spPr>
        <a:xfrm>
          <a:off x="4631946" y="3656663"/>
          <a:ext cx="1398352" cy="1304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/>
            <a:t>CALENDÁRIO</a:t>
          </a:r>
        </a:p>
      </dsp:txBody>
      <dsp:txXfrm>
        <a:off x="4836730" y="3847684"/>
        <a:ext cx="988784" cy="922330"/>
      </dsp:txXfrm>
    </dsp:sp>
    <dsp:sp modelId="{82A4A6BD-CFFF-481F-BC78-F2945B3620C1}">
      <dsp:nvSpPr>
        <dsp:cNvPr id="0" name=""/>
        <dsp:cNvSpPr/>
      </dsp:nvSpPr>
      <dsp:spPr>
        <a:xfrm rot="10800000">
          <a:off x="4334736" y="2260199"/>
          <a:ext cx="243234" cy="443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/>
        </a:p>
      </dsp:txBody>
      <dsp:txXfrm rot="10800000">
        <a:off x="4407706" y="2348896"/>
        <a:ext cx="170264" cy="266092"/>
      </dsp:txXfrm>
    </dsp:sp>
    <dsp:sp modelId="{2FEB3BFD-899C-411B-9944-6973A6F344E7}">
      <dsp:nvSpPr>
        <dsp:cNvPr id="0" name=""/>
        <dsp:cNvSpPr/>
      </dsp:nvSpPr>
      <dsp:spPr>
        <a:xfrm>
          <a:off x="2788428" y="1829756"/>
          <a:ext cx="1431574" cy="13043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/>
            <a:t>ESTRUTURA</a:t>
          </a:r>
        </a:p>
      </dsp:txBody>
      <dsp:txXfrm>
        <a:off x="2998077" y="2020777"/>
        <a:ext cx="1012276" cy="92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EB55A-A365-4577-9BE9-37F1B2FFEE27}" type="datetimeFigureOut">
              <a:rPr lang="pt-BR" smtClean="0"/>
              <a:pPr/>
              <a:t>14/04/2019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AE82F-BC60-476C-B15D-F1A0DDCEEB1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81927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E82F-BC60-476C-B15D-F1A0DDCEEB1D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4781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AE82F-BC60-476C-B15D-F1A0DDCEEB1D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6932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66A8CD8-08AE-49AB-861F-5755E40C08B6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1774728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93355-12E9-4A02-B980-848ACD9A62A7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67904469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D879F-5981-4504-B527-3510CBBC43DB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6110201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8617-7B9B-40E0-822F-F5D581265733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83895898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52821-2BA1-46A6-9A4D-481A3335F20A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76571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E5E92-6826-4ED9-9FA1-D07B83F6CCC8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96237325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C2E8B-295D-4A0F-BCE6-FD90D65F85D2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36607335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EB37D-71AF-496A-ADD3-9119226412D1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28034194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F2C98-3D44-4CAA-B84D-668D9F6EBAFB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1158330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0AB8F0-3957-476B-A2A7-476E75FC2AAC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944970251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DA7B8FA-CB27-4879-A363-3135B0BB3FF1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262451440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047C0AB-8425-4787-89AA-D4323B42E4C8}" type="datetime1">
              <a:rPr lang="pt-BR" smtClean="0"/>
              <a:pPr/>
              <a:t>14/04/2019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5726546-A9FC-4679-A344-96602B0DADA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14736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slow">
    <p:cover dir="d"/>
  </p:transition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493" y="1282496"/>
            <a:ext cx="4340179" cy="229783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9737" y="386489"/>
            <a:ext cx="4549234" cy="1147127"/>
          </a:xfrm>
          <a:prstGeom prst="rect">
            <a:avLst/>
          </a:prstGeom>
        </p:spPr>
      </p:pic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5563673" y="1645920"/>
            <a:ext cx="5175298" cy="3770085"/>
          </a:xfrm>
        </p:spPr>
        <p:txBody>
          <a:bodyPr/>
          <a:lstStyle/>
          <a:p>
            <a:endParaRPr lang="pt-BR" dirty="0" smtClean="0"/>
          </a:p>
          <a:p>
            <a:endParaRPr lang="pt-BR" sz="3200" dirty="0" smtClean="0"/>
          </a:p>
          <a:p>
            <a:r>
              <a:rPr lang="pt-BR" sz="3200" dirty="0" smtClean="0"/>
              <a:t>Módulo ENSINO (SUAP-Edu)</a:t>
            </a:r>
          </a:p>
          <a:p>
            <a:endParaRPr lang="pt-BR" sz="3200" dirty="0"/>
          </a:p>
          <a:p>
            <a:r>
              <a:rPr lang="pt-BR" sz="3200" dirty="0" smtClean="0"/>
              <a:t>Implantação </a:t>
            </a:r>
            <a:r>
              <a:rPr lang="pt-BR" sz="3200" dirty="0"/>
              <a:t>e Perspectivas</a:t>
            </a:r>
          </a:p>
          <a:p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68125649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0931"/>
          </a:xfrm>
        </p:spPr>
        <p:txBody>
          <a:bodyPr/>
          <a:lstStyle/>
          <a:p>
            <a:r>
              <a:rPr lang="pt-BR" b="1" dirty="0" smtClean="0"/>
              <a:t>Sobre o </a:t>
            </a:r>
            <a:r>
              <a:rPr lang="pt-BR" b="1" dirty="0" err="1" smtClean="0"/>
              <a:t>Suap-Edu</a:t>
            </a:r>
            <a:r>
              <a:rPr lang="pt-BR" b="1" dirty="0" smtClean="0"/>
              <a:t>... Vantagens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698171"/>
            <a:ext cx="9601200" cy="4522325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Economia </a:t>
            </a:r>
            <a:r>
              <a:rPr lang="pt-BR" sz="2200" dirty="0" smtClean="0"/>
              <a:t>para a Instituição, cerca de R$ 220 mil ao ano (R$ 18 mil/mês), no caso do </a:t>
            </a:r>
            <a:r>
              <a:rPr lang="pt-BR" sz="2200" dirty="0" err="1" smtClean="0"/>
              <a:t>IFSul</a:t>
            </a:r>
            <a:endParaRPr lang="pt-BR" sz="2200" dirty="0" smtClean="0"/>
          </a:p>
          <a:p>
            <a:pPr algn="just"/>
            <a:r>
              <a:rPr lang="pt-BR" sz="2200" dirty="0" smtClean="0"/>
              <a:t>Emissão</a:t>
            </a:r>
            <a:r>
              <a:rPr lang="pt-BR" sz="2200" dirty="0"/>
              <a:t> online de documentos (declarações de matrícula, históricos escolares e até diplomas)</a:t>
            </a:r>
          </a:p>
          <a:p>
            <a:pPr algn="just"/>
            <a:r>
              <a:rPr lang="pt-BR" sz="2200" dirty="0"/>
              <a:t>Gerenciamento de eventos acadêmicos como palestras e minicursos, com inscrição, registro de participantes e emissão de certificados online</a:t>
            </a:r>
          </a:p>
          <a:p>
            <a:pPr algn="just"/>
            <a:r>
              <a:rPr lang="pt-BR" sz="2200" dirty="0"/>
              <a:t>Formação de grupos de discussão de temas e compartilhamento de arquivos</a:t>
            </a:r>
          </a:p>
          <a:p>
            <a:pPr algn="just"/>
            <a:r>
              <a:rPr lang="pt-BR" sz="2200" dirty="0"/>
              <a:t>Solicitação e emissão online da certificação do ensino médio através do </a:t>
            </a:r>
            <a:r>
              <a:rPr lang="pt-BR" sz="2200" dirty="0" smtClean="0"/>
              <a:t>ENEM e ENCCEJA</a:t>
            </a:r>
            <a:endParaRPr lang="pt-BR" sz="2200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124618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60120"/>
          </a:xfrm>
        </p:spPr>
        <p:txBody>
          <a:bodyPr/>
          <a:lstStyle/>
          <a:p>
            <a:r>
              <a:rPr lang="pt-BR" b="1" dirty="0" smtClean="0"/>
              <a:t>Sobre o </a:t>
            </a:r>
            <a:r>
              <a:rPr lang="pt-BR" b="1" dirty="0" err="1" smtClean="0"/>
              <a:t>Suap-Edu</a:t>
            </a:r>
            <a:r>
              <a:rPr lang="pt-BR" b="1" dirty="0" smtClean="0"/>
              <a:t>... Vantagens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69493"/>
            <a:ext cx="8823278" cy="4297907"/>
          </a:xfrm>
        </p:spPr>
        <p:txBody>
          <a:bodyPr/>
          <a:lstStyle/>
          <a:p>
            <a:pPr algn="just"/>
            <a:r>
              <a:rPr lang="pt-BR" sz="2400" dirty="0" smtClean="0"/>
              <a:t>Gerenciamento remoto do sistema por parte de coordenadores de curso e secretários acadêmicos </a:t>
            </a:r>
          </a:p>
          <a:p>
            <a:pPr algn="just"/>
            <a:r>
              <a:rPr lang="pt-BR" sz="2400" dirty="0" smtClean="0"/>
              <a:t>Atendimento às especificidades de todas as modalidades </a:t>
            </a:r>
            <a:r>
              <a:rPr lang="pt-BR" sz="2400" dirty="0" smtClean="0"/>
              <a:t>e formas de </a:t>
            </a:r>
            <a:r>
              <a:rPr lang="pt-BR" sz="2400" dirty="0" smtClean="0"/>
              <a:t>cursos ofertados</a:t>
            </a:r>
          </a:p>
          <a:p>
            <a:pPr algn="just"/>
            <a:r>
              <a:rPr lang="pt-BR" sz="2400" dirty="0" smtClean="0"/>
              <a:t>Acesso de forma mais fácil a dados sobre alunos e cursos, auxiliando os processos de transparência pública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557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implantação no </a:t>
            </a:r>
            <a:r>
              <a:rPr lang="pt-BR" dirty="0" err="1" smtClean="0"/>
              <a:t>IFSul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Situação atual e futura...</a:t>
            </a: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162419192"/>
              </p:ext>
            </p:extLst>
          </p:nvPr>
        </p:nvGraphicFramePr>
        <p:xfrm>
          <a:off x="1249251" y="1410789"/>
          <a:ext cx="10141559" cy="478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211880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11180"/>
          </a:xfrm>
        </p:spPr>
        <p:txBody>
          <a:bodyPr/>
          <a:lstStyle/>
          <a:p>
            <a:r>
              <a:rPr lang="pt-BR" dirty="0"/>
              <a:t>Situação atual...</a:t>
            </a:r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449977"/>
            <a:ext cx="9601200" cy="441742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pPr algn="just"/>
            <a:r>
              <a:rPr lang="pt-BR" sz="2400" dirty="0" smtClean="0"/>
              <a:t>Estamos entre as fases 2 e 3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Formadas as comissões Central e de cada </a:t>
            </a:r>
            <a:r>
              <a:rPr lang="pt-BR" sz="2400" dirty="0" err="1" smtClean="0"/>
              <a:t>câmpus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CSRA – </a:t>
            </a:r>
            <a:r>
              <a:rPr lang="pt-BR" sz="2400" dirty="0" err="1" smtClean="0"/>
              <a:t>CORACs</a:t>
            </a:r>
            <a:r>
              <a:rPr lang="pt-BR" sz="2400" dirty="0" smtClean="0"/>
              <a:t> – TI – Outros Setores -&gt; Trabalhos regimentais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Comissões -&gt; Implantação e suporte</a:t>
            </a:r>
          </a:p>
          <a:p>
            <a:pPr algn="just"/>
            <a:endParaRPr lang="pt-BR" sz="2400" dirty="0" smtClean="0"/>
          </a:p>
          <a:p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9764786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11926"/>
          </a:xfrm>
        </p:spPr>
        <p:txBody>
          <a:bodyPr/>
          <a:lstStyle/>
          <a:p>
            <a:r>
              <a:rPr lang="pt-BR" dirty="0" smtClean="0"/>
              <a:t>Situação atual...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14</a:t>
            </a:fld>
            <a:endParaRPr lang="pt-BR"/>
          </a:p>
        </p:txBody>
      </p:sp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</p:nvPr>
        </p:nvGraphicFramePr>
        <p:xfrm>
          <a:off x="875211" y="1332411"/>
          <a:ext cx="10685418" cy="4963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73183"/>
          </a:xfrm>
        </p:spPr>
        <p:txBody>
          <a:bodyPr/>
          <a:lstStyle/>
          <a:p>
            <a:r>
              <a:rPr lang="pt-BR" dirty="0" smtClean="0"/>
              <a:t>Situação atual...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645920"/>
            <a:ext cx="9601200" cy="422148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Campus notificados e avaliando relação de cursos a rodar no próximo período letivo – Em torno de </a:t>
            </a:r>
            <a:r>
              <a:rPr lang="pt-BR" sz="2400" dirty="0" smtClean="0"/>
              <a:t>64 </a:t>
            </a:r>
            <a:r>
              <a:rPr lang="pt-BR" sz="2400" dirty="0" smtClean="0"/>
              <a:t>cursos implantados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Cursos UAB implantados – </a:t>
            </a:r>
            <a:r>
              <a:rPr lang="pt-BR" sz="2400" dirty="0" err="1" smtClean="0"/>
              <a:t>TSIaD</a:t>
            </a:r>
            <a:r>
              <a:rPr lang="pt-BR" sz="2400" dirty="0" smtClean="0"/>
              <a:t>, Licenciatura em Pedagogia, Formação Pedagógica para Graduados Não Licenciados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Início da Capacitação: O </a:t>
            </a:r>
            <a:r>
              <a:rPr lang="pt-BR" sz="2400" dirty="0" err="1" smtClean="0"/>
              <a:t>Suap</a:t>
            </a:r>
            <a:r>
              <a:rPr lang="pt-BR" sz="2400" dirty="0" smtClean="0"/>
              <a:t>-Edu foi tema no 1º Encontro de </a:t>
            </a:r>
            <a:r>
              <a:rPr lang="pt-BR" sz="2400" dirty="0" err="1" smtClean="0"/>
              <a:t>RAs</a:t>
            </a:r>
            <a:r>
              <a:rPr lang="pt-BR" sz="2400" dirty="0" smtClean="0"/>
              <a:t> e PI (06 e 07/11/18)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0303"/>
          </a:xfrm>
        </p:spPr>
        <p:txBody>
          <a:bodyPr/>
          <a:lstStyle/>
          <a:p>
            <a:r>
              <a:rPr lang="pt-BR" dirty="0" smtClean="0"/>
              <a:t>Situação atual...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84663" y="1293223"/>
            <a:ext cx="9409236" cy="5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4872" y="549324"/>
            <a:ext cx="9601200" cy="711926"/>
          </a:xfrm>
        </p:spPr>
        <p:txBody>
          <a:bodyPr>
            <a:normAutofit fontScale="90000"/>
          </a:bodyPr>
          <a:lstStyle/>
          <a:p>
            <a:r>
              <a:rPr lang="pt-BR" dirty="0"/>
              <a:t>Desafios</a:t>
            </a:r>
            <a:r>
              <a:rPr lang="pt-BR" dirty="0" smtClean="0"/>
              <a:t>...</a:t>
            </a:r>
            <a:br>
              <a:rPr lang="pt-BR" dirty="0" smtClean="0"/>
            </a:b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17</a:t>
            </a:fld>
            <a:endParaRPr lang="pt-BR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</p:nvPr>
        </p:nvGraphicFramePr>
        <p:xfrm>
          <a:off x="1003111" y="1132765"/>
          <a:ext cx="9601200" cy="507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79249234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397726"/>
            <a:ext cx="9601200" cy="4469674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Previsão (a pleno) de rodar o </a:t>
            </a:r>
            <a:r>
              <a:rPr lang="pt-BR" sz="2400" dirty="0" err="1" smtClean="0"/>
              <a:t>Suap-Edu</a:t>
            </a:r>
            <a:r>
              <a:rPr lang="pt-BR" sz="2400" dirty="0" smtClean="0"/>
              <a:t> em </a:t>
            </a:r>
            <a:r>
              <a:rPr lang="pt-BR" sz="2400" dirty="0" smtClean="0"/>
              <a:t>171 </a:t>
            </a:r>
            <a:r>
              <a:rPr lang="pt-BR" sz="2400" dirty="0" smtClean="0"/>
              <a:t>cursos </a:t>
            </a:r>
            <a:r>
              <a:rPr lang="pt-BR" sz="2400" dirty="0" smtClean="0"/>
              <a:t>(sem considerar o Centro de Referência e a </a:t>
            </a:r>
            <a:r>
              <a:rPr lang="pt-BR" sz="2400" dirty="0" smtClean="0"/>
              <a:t>Proex)</a:t>
            </a:r>
          </a:p>
          <a:p>
            <a:pPr algn="just"/>
            <a:r>
              <a:rPr lang="pt-BR" sz="2400" dirty="0" smtClean="0"/>
              <a:t>Hoje, </a:t>
            </a:r>
            <a:r>
              <a:rPr lang="pt-BR" sz="2400" dirty="0" smtClean="0"/>
              <a:t>64 (37</a:t>
            </a:r>
            <a:r>
              <a:rPr lang="pt-BR" sz="2400" dirty="0" smtClean="0"/>
              <a:t>% do total previsto) cursos estão ativos, ou seja, implantados ou em processo avançado</a:t>
            </a:r>
          </a:p>
          <a:p>
            <a:pPr algn="just"/>
            <a:r>
              <a:rPr lang="pt-BR" sz="2400" dirty="0" smtClean="0"/>
              <a:t>Visualização do andamento dos trabalhos pelo próprio </a:t>
            </a:r>
            <a:r>
              <a:rPr lang="pt-BR" sz="2400" dirty="0" err="1" smtClean="0"/>
              <a:t>Suap</a:t>
            </a:r>
            <a:endParaRPr lang="pt-BR" sz="2400" dirty="0" smtClean="0"/>
          </a:p>
          <a:p>
            <a:pPr algn="just"/>
            <a:r>
              <a:rPr lang="pt-BR" sz="2400" dirty="0" smtClean="0"/>
              <a:t>Principais Pontos Críticos de adaptação do software já </a:t>
            </a:r>
            <a:r>
              <a:rPr lang="pt-BR" sz="2400" dirty="0" smtClean="0"/>
              <a:t>registrados </a:t>
            </a:r>
            <a:r>
              <a:rPr lang="pt-BR" sz="2400" dirty="0" smtClean="0"/>
              <a:t>em Chamados para a DTI</a:t>
            </a:r>
          </a:p>
          <a:p>
            <a:pPr algn="just"/>
            <a:r>
              <a:rPr lang="pt-BR" sz="2400" dirty="0" smtClean="0"/>
              <a:t>Capacitação dos </a:t>
            </a:r>
            <a:r>
              <a:rPr lang="pt-BR" sz="2400" dirty="0" smtClean="0"/>
              <a:t>usuários</a:t>
            </a:r>
            <a:endParaRPr lang="pt-BR" sz="2400" dirty="0" smtClean="0"/>
          </a:p>
          <a:p>
            <a:pPr algn="just"/>
            <a:r>
              <a:rPr lang="pt-BR" sz="2400" dirty="0" smtClean="0"/>
              <a:t>Elaboração de Tutoriais/Manuais</a:t>
            </a:r>
          </a:p>
          <a:p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723676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030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Dos Tutoriais/Manuais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19</a:t>
            </a:fld>
            <a:endParaRPr lang="pt-B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0498" y="1371601"/>
            <a:ext cx="9371153" cy="399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449977" y="5656217"/>
            <a:ext cx="9392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https://www.youtube.com/playlist?list=PLfUPdISS1tkCpPc-dPZ9pl4M_0iC7sYXx</a:t>
            </a:r>
            <a:endParaRPr lang="pt-BR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5617"/>
          </a:xfrm>
        </p:spPr>
        <p:txBody>
          <a:bodyPr/>
          <a:lstStyle/>
          <a:p>
            <a:r>
              <a:rPr lang="pt-BR" dirty="0" smtClean="0"/>
              <a:t>Por que o SUAP?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710" y="1363579"/>
            <a:ext cx="9839318" cy="4844716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Dos Tutoriais/Manuais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33488" y="1227909"/>
            <a:ext cx="9622191" cy="375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54480" y="5238206"/>
            <a:ext cx="971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https://sistemas.ifsp.edu.br/projects/academico/wiki/Manual_do_SUAP-Edu_(comissão)</a:t>
            </a:r>
            <a:endParaRPr lang="pt-BR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502276"/>
            <a:ext cx="9601200" cy="965916"/>
          </a:xfrm>
        </p:spPr>
        <p:txBody>
          <a:bodyPr/>
          <a:lstStyle/>
          <a:p>
            <a:r>
              <a:rPr lang="pt-BR" dirty="0"/>
              <a:t>Dos Tutoriais/Manuais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8343" y="1262130"/>
            <a:ext cx="8925060" cy="383790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558343" y="5100034"/>
            <a:ext cx="8643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http://ead.ifsul.edu.br/index.php/producao-cpte-menu/suap-edu</a:t>
            </a:r>
          </a:p>
        </p:txBody>
      </p:sp>
    </p:spTree>
    <p:extLst>
      <p:ext uri="{BB962C8B-B14F-4D97-AF65-F5344CB8AC3E}">
        <p14:creationId xmlns:p14="http://schemas.microsoft.com/office/powerpoint/2010/main" xmlns="" val="332493128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8149"/>
          </a:xfrm>
        </p:spPr>
        <p:txBody>
          <a:bodyPr>
            <a:normAutofit/>
          </a:bodyPr>
          <a:lstStyle/>
          <a:p>
            <a:r>
              <a:rPr lang="pt-BR" dirty="0" smtClean="0"/>
              <a:t>Suporte à implantação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339403"/>
            <a:ext cx="9601200" cy="4527997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PLATAFORMA </a:t>
            </a:r>
            <a:r>
              <a:rPr lang="pt-BR" dirty="0"/>
              <a:t>DE TESTES -&gt; http://suap-homologa.ifsul.edu.br</a:t>
            </a:r>
          </a:p>
          <a:p>
            <a:endParaRPr lang="pt-BR" dirty="0"/>
          </a:p>
          <a:p>
            <a:r>
              <a:rPr lang="pt-BR" dirty="0" smtClean="0"/>
              <a:t>PROTOCOLO </a:t>
            </a:r>
            <a:r>
              <a:rPr lang="pt-BR" dirty="0"/>
              <a:t>DO CAMPUS-&gt; Migração dos Alunos do Q-Acadêmico para o SUAP-EDU 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Manual sobre como Criar e acompanhar Chamados (OS) no SUAP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225641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65222"/>
            <a:ext cx="9601200" cy="721894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Desafios...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06286" y="1187117"/>
            <a:ext cx="9666514" cy="539014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Plano Estratégico de Implantação: PROEN-CSRA-DTI-CAMPUS</a:t>
            </a:r>
          </a:p>
          <a:p>
            <a:r>
              <a:rPr lang="pt-BR" sz="2400" dirty="0" smtClean="0"/>
              <a:t>Atendimento aos órgãos de controle (CGU, TCU)</a:t>
            </a:r>
          </a:p>
          <a:p>
            <a:r>
              <a:rPr lang="pt-BR" sz="2400" dirty="0" smtClean="0"/>
              <a:t>Os setores envolvidos possuem suas dificuldades e demandas</a:t>
            </a:r>
          </a:p>
          <a:p>
            <a:r>
              <a:rPr lang="pt-BR" sz="2400" dirty="0" smtClean="0"/>
              <a:t>Foco na melhoria dos processos</a:t>
            </a:r>
          </a:p>
          <a:p>
            <a:r>
              <a:rPr lang="pt-BR" sz="2400" dirty="0" smtClean="0"/>
              <a:t>Buscar o envolvimento de todos – Comissões, Campus, Reitoria e seus atores </a:t>
            </a:r>
          </a:p>
          <a:p>
            <a:r>
              <a:rPr lang="pt-BR" sz="2400" dirty="0"/>
              <a:t>Ampliar os contatos e demandar as Comissões para os trabalhos de </a:t>
            </a:r>
            <a:r>
              <a:rPr lang="pt-BR" sz="2400" dirty="0" smtClean="0"/>
              <a:t>implantação</a:t>
            </a:r>
          </a:p>
          <a:p>
            <a:pPr algn="just"/>
            <a:r>
              <a:rPr lang="pt-BR" sz="2400" dirty="0"/>
              <a:t>Integração entre sistemas (</a:t>
            </a:r>
            <a:r>
              <a:rPr lang="pt-BR" sz="2400" dirty="0" err="1"/>
              <a:t>Suap</a:t>
            </a:r>
            <a:r>
              <a:rPr lang="pt-BR" sz="2400" dirty="0"/>
              <a:t>-Edu&lt;-&gt;</a:t>
            </a:r>
            <a:r>
              <a:rPr lang="pt-BR" sz="2400" dirty="0" err="1"/>
              <a:t>Pergamum</a:t>
            </a:r>
            <a:r>
              <a:rPr lang="pt-BR" sz="2400" dirty="0"/>
              <a:t>/Processo Seletivo)</a:t>
            </a:r>
          </a:p>
          <a:p>
            <a:pPr algn="just"/>
            <a:r>
              <a:rPr lang="pt-BR" sz="2400" dirty="0" smtClean="0"/>
              <a:t>Equacionar todos os ajustes necessários à ferramenta</a:t>
            </a:r>
            <a:endParaRPr lang="pt-BR" sz="2400" dirty="0"/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792032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26" name="Picture 2" descr="https://www.notasemdia.pt/wp-content/uploads/2018/01/Obriga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20" y="745958"/>
            <a:ext cx="8760216" cy="570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319559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46786"/>
          </a:xfrm>
        </p:spPr>
        <p:txBody>
          <a:bodyPr/>
          <a:lstStyle/>
          <a:p>
            <a:r>
              <a:rPr lang="pt-BR" dirty="0" smtClean="0"/>
              <a:t>Por que o SUAP?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32586"/>
            <a:ext cx="9601200" cy="4254260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O SUAP é um sistema em código aberto desenvolvido pela </a:t>
            </a:r>
            <a:r>
              <a:rPr lang="pt-BR" sz="2400" dirty="0" smtClean="0"/>
              <a:t>Diretoria </a:t>
            </a:r>
            <a:r>
              <a:rPr lang="pt-BR" sz="2400" dirty="0"/>
              <a:t>de Gestão de TI (DIGTI</a:t>
            </a:r>
            <a:r>
              <a:rPr lang="pt-BR" sz="2400" dirty="0" smtClean="0"/>
              <a:t>) do IFRN </a:t>
            </a:r>
          </a:p>
          <a:p>
            <a:pPr algn="just"/>
            <a:r>
              <a:rPr lang="pt-BR" sz="2400" dirty="0" smtClean="0"/>
              <a:t>Ferramenta </a:t>
            </a:r>
            <a:r>
              <a:rPr lang="pt-BR" sz="2400" dirty="0"/>
              <a:t>online capaz de gerir processos administrativos e acadêmicos, interface </a:t>
            </a:r>
            <a:r>
              <a:rPr lang="pt-BR" sz="2400" dirty="0" smtClean="0"/>
              <a:t>intuitiva, padronizando </a:t>
            </a:r>
            <a:r>
              <a:rPr lang="pt-BR" sz="2400" dirty="0"/>
              <a:t>procedimentos, atualizando dados em tempo real, aprimorando e adaptando métodos de </a:t>
            </a:r>
            <a:r>
              <a:rPr lang="pt-BR" sz="2400" dirty="0" smtClean="0"/>
              <a:t>trabalho</a:t>
            </a:r>
          </a:p>
          <a:p>
            <a:pPr algn="just"/>
            <a:r>
              <a:rPr lang="pt-BR" sz="2400" dirty="0"/>
              <a:t>A base de dados do SUAP está integrada a outros sistemas como o </a:t>
            </a:r>
            <a:r>
              <a:rPr lang="pt-BR" sz="2400" dirty="0" err="1"/>
              <a:t>SiapeNet</a:t>
            </a:r>
            <a:r>
              <a:rPr lang="pt-BR" sz="2400" dirty="0"/>
              <a:t>, de onde são retiradas as informações funcionais dos </a:t>
            </a:r>
            <a:r>
              <a:rPr lang="pt-BR" sz="2400" dirty="0" smtClean="0"/>
              <a:t>servidores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79240264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3366"/>
          </a:xfrm>
        </p:spPr>
        <p:txBody>
          <a:bodyPr/>
          <a:lstStyle/>
          <a:p>
            <a:r>
              <a:rPr lang="pt-BR" dirty="0" smtClean="0"/>
              <a:t>Por que o SUAP?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67543"/>
            <a:ext cx="9601200" cy="4659836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Os dados acadêmicos dos estudantes são extraídos do Q-Acadêmico e reunidos no SUAP, possibilitando eficiência no aproveitamento das informações</a:t>
            </a:r>
          </a:p>
          <a:p>
            <a:pPr algn="just"/>
            <a:r>
              <a:rPr lang="pt-BR" sz="2400" dirty="0" smtClean="0"/>
              <a:t>Possibilita a migração dos </a:t>
            </a:r>
            <a:r>
              <a:rPr lang="pt-BR" sz="2400" dirty="0"/>
              <a:t>Cursos </a:t>
            </a:r>
            <a:r>
              <a:rPr lang="pt-BR" sz="2400" dirty="0" smtClean="0"/>
              <a:t>e dados cadastrais dos alunos (básicos) automaticamente</a:t>
            </a:r>
          </a:p>
          <a:p>
            <a:pPr algn="just"/>
            <a:r>
              <a:rPr lang="pt-BR" sz="2400" dirty="0" smtClean="0"/>
              <a:t>A estrutura do sistema é modular, com todos os módulos construídos com a perspectiva de uma instituição </a:t>
            </a:r>
            <a:r>
              <a:rPr lang="pt-BR" sz="2400" i="1" dirty="0" err="1" smtClean="0"/>
              <a:t>multicampus</a:t>
            </a:r>
            <a:endParaRPr lang="pt-BR" sz="2400" i="1" dirty="0" smtClean="0"/>
          </a:p>
          <a:p>
            <a:pPr algn="just"/>
            <a:r>
              <a:rPr lang="pt-BR" sz="2400" dirty="0" smtClean="0"/>
              <a:t>É um software que dá autonomia ao </a:t>
            </a:r>
            <a:r>
              <a:rPr lang="pt-BR" sz="2400" dirty="0" err="1" smtClean="0"/>
              <a:t>IFSul</a:t>
            </a:r>
            <a:r>
              <a:rPr lang="pt-BR" sz="2400" dirty="0" smtClean="0"/>
              <a:t> para modificações, conforme a necessidade institucional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08149"/>
          </a:xfrm>
        </p:spPr>
        <p:txBody>
          <a:bodyPr/>
          <a:lstStyle/>
          <a:p>
            <a:r>
              <a:rPr lang="pt-BR" dirty="0"/>
              <a:t>Por que o SUAP?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54480"/>
            <a:ext cx="9601200" cy="4312920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Devido </a:t>
            </a:r>
            <a:r>
              <a:rPr lang="pt-BR" sz="2400" dirty="0"/>
              <a:t>ao sucesso do </a:t>
            </a:r>
            <a:r>
              <a:rPr lang="pt-BR" sz="2400" dirty="0" smtClean="0"/>
              <a:t>projeto, </a:t>
            </a:r>
            <a:r>
              <a:rPr lang="pt-BR" sz="2400" dirty="0"/>
              <a:t>o SUAP já está sendo utilizado em 21 instituições da Rede Federal de Educação Profissional, Científica e </a:t>
            </a:r>
            <a:r>
              <a:rPr lang="pt-BR" sz="2400" dirty="0" smtClean="0"/>
              <a:t>Tecnológica</a:t>
            </a:r>
          </a:p>
          <a:p>
            <a:pPr algn="just"/>
            <a:r>
              <a:rPr lang="pt-BR" sz="2400" dirty="0" smtClean="0"/>
              <a:t>O Instituto Federal do Rio Grande do Norte cede, de forma colaborativa, o uso do SUAP para essas outras instituições</a:t>
            </a:r>
            <a:endParaRPr lang="pt-BR" sz="2400" dirty="0"/>
          </a:p>
          <a:p>
            <a:pPr algn="just"/>
            <a:r>
              <a:rPr lang="pt-BR" sz="2400" dirty="0" smtClean="0"/>
              <a:t>O </a:t>
            </a:r>
            <a:r>
              <a:rPr lang="pt-BR" sz="2400" dirty="0"/>
              <a:t>sistema encontra-se em pleno </a:t>
            </a:r>
            <a:r>
              <a:rPr lang="pt-BR" sz="2400" dirty="0" smtClean="0"/>
              <a:t>desenvolvimento, sempre </a:t>
            </a:r>
            <a:r>
              <a:rPr lang="pt-BR" sz="2400" dirty="0"/>
              <a:t>recebendo atualizações constantes, adição de novas funcionalidades, melhorias de funcionalidades existentes e criação de novos módulos para atendimentos a processos ainda não </a:t>
            </a:r>
            <a:r>
              <a:rPr lang="pt-BR" sz="2400" dirty="0" smtClean="0"/>
              <a:t>informatizados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942118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04211" y="350950"/>
            <a:ext cx="4842820" cy="1485900"/>
          </a:xfrm>
        </p:spPr>
        <p:txBody>
          <a:bodyPr/>
          <a:lstStyle/>
          <a:p>
            <a:r>
              <a:rPr lang="pt-BR" dirty="0"/>
              <a:t>Inovação recente no </a:t>
            </a:r>
            <a:r>
              <a:rPr lang="pt-BR" dirty="0" err="1"/>
              <a:t>IFSul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850" y="350950"/>
            <a:ext cx="2425266" cy="613484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404211" y="2086377"/>
            <a:ext cx="6272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Processamento digital de todos os processos, com o uso de assinatura e autenticação </a:t>
            </a:r>
            <a:r>
              <a:rPr lang="pt-BR" sz="2400" dirty="0" smtClean="0"/>
              <a:t>eletrônica</a:t>
            </a:r>
          </a:p>
          <a:p>
            <a:pPr algn="just"/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 smtClean="0"/>
              <a:t>Intenção é gerar economia de recursos e agilidade/controle dos processos administrativos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pt-BR" sz="2400" dirty="0"/>
              <a:t>É possível cadastrar os processos e verificar o seu andamento de forma remota e digital</a:t>
            </a:r>
          </a:p>
        </p:txBody>
      </p:sp>
    </p:spTree>
    <p:extLst>
      <p:ext uri="{BB962C8B-B14F-4D97-AF65-F5344CB8AC3E}">
        <p14:creationId xmlns:p14="http://schemas.microsoft.com/office/powerpoint/2010/main" xmlns="" val="28260240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256293" cy="74721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Alguns processos </a:t>
            </a:r>
            <a:r>
              <a:rPr lang="pt-BR" dirty="0" smtClean="0"/>
              <a:t>cobertos pelo </a:t>
            </a:r>
            <a:r>
              <a:rPr lang="pt-BR" dirty="0" smtClean="0"/>
              <a:t>projeto (SUAP)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423851"/>
            <a:ext cx="9601200" cy="4992715"/>
          </a:xfrm>
        </p:spPr>
        <p:txBody>
          <a:bodyPr>
            <a:normAutofit/>
          </a:bodyPr>
          <a:lstStyle/>
          <a:p>
            <a:r>
              <a:rPr lang="pt-BR" dirty="0" smtClean="0"/>
              <a:t>Processo/Memorando/Documento eletrônico</a:t>
            </a:r>
          </a:p>
          <a:p>
            <a:r>
              <a:rPr lang="pt-BR" dirty="0" smtClean="0"/>
              <a:t>Gestão de Pessoas       </a:t>
            </a:r>
          </a:p>
          <a:p>
            <a:r>
              <a:rPr lang="pt-BR" dirty="0" smtClean="0"/>
              <a:t>Ponto Eletrônico</a:t>
            </a:r>
          </a:p>
          <a:p>
            <a:r>
              <a:rPr lang="pt-BR" dirty="0" smtClean="0"/>
              <a:t>Controle Patrimonial</a:t>
            </a:r>
          </a:p>
          <a:p>
            <a:r>
              <a:rPr lang="pt-BR" dirty="0" smtClean="0"/>
              <a:t>Gestão de Protocolo de Documentos</a:t>
            </a:r>
          </a:p>
          <a:p>
            <a:r>
              <a:rPr lang="pt-BR" dirty="0" smtClean="0"/>
              <a:t>Gerenciamento de Almoxarifado</a:t>
            </a:r>
          </a:p>
          <a:p>
            <a:r>
              <a:rPr lang="pt-BR" dirty="0" smtClean="0"/>
              <a:t>Planejamento Anual</a:t>
            </a:r>
          </a:p>
          <a:p>
            <a:r>
              <a:rPr lang="pt-BR" dirty="0" smtClean="0"/>
              <a:t>Catálogo de Materiais e Compras</a:t>
            </a:r>
          </a:p>
          <a:p>
            <a:r>
              <a:rPr lang="pt-BR" dirty="0" smtClean="0"/>
              <a:t>Gestão de Contratos e Convênios</a:t>
            </a:r>
          </a:p>
          <a:p>
            <a:r>
              <a:rPr lang="pt-BR" dirty="0" smtClean="0"/>
              <a:t>Gestão de Projetos de Extensão</a:t>
            </a:r>
          </a:p>
          <a:p>
            <a:r>
              <a:rPr lang="pt-BR" dirty="0" smtClean="0"/>
              <a:t>Controle de Acesso a chaves de ambientes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3356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Alguns</a:t>
            </a:r>
            <a:r>
              <a:rPr lang="pt-BR" dirty="0" smtClean="0"/>
              <a:t> processos </a:t>
            </a:r>
            <a:r>
              <a:rPr lang="pt-BR" dirty="0" smtClean="0"/>
              <a:t>cobertos pelo projeto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358537"/>
            <a:ext cx="9601200" cy="4508863"/>
          </a:xfrm>
        </p:spPr>
        <p:txBody>
          <a:bodyPr>
            <a:normAutofit/>
          </a:bodyPr>
          <a:lstStyle/>
          <a:p>
            <a:r>
              <a:rPr lang="pt-BR" dirty="0" smtClean="0"/>
              <a:t>Frota de Veículos</a:t>
            </a:r>
          </a:p>
          <a:p>
            <a:r>
              <a:rPr lang="pt-BR" dirty="0" smtClean="0"/>
              <a:t>Gestão Orçamentária</a:t>
            </a:r>
          </a:p>
          <a:p>
            <a:r>
              <a:rPr lang="pt-BR" dirty="0" smtClean="0"/>
              <a:t>Controle de Acesso de Visitantes</a:t>
            </a:r>
          </a:p>
          <a:p>
            <a:r>
              <a:rPr lang="pt-BR" dirty="0" smtClean="0"/>
              <a:t>Gestão de Cursos e Concursos</a:t>
            </a:r>
          </a:p>
          <a:p>
            <a:r>
              <a:rPr lang="pt-BR" dirty="0" smtClean="0"/>
              <a:t>Indicadores de Gestão</a:t>
            </a:r>
          </a:p>
          <a:p>
            <a:r>
              <a:rPr lang="pt-BR" dirty="0" err="1" smtClean="0"/>
              <a:t>Autoavaliação</a:t>
            </a:r>
            <a:r>
              <a:rPr lang="pt-BR" dirty="0" smtClean="0"/>
              <a:t> Institucional</a:t>
            </a:r>
          </a:p>
          <a:p>
            <a:r>
              <a:rPr lang="pt-BR" i="1" dirty="0" smtClean="0"/>
              <a:t>Clipping - CCS</a:t>
            </a:r>
          </a:p>
          <a:p>
            <a:r>
              <a:rPr lang="pt-BR" dirty="0" smtClean="0"/>
              <a:t>Central de Serviços de TI e suporte (Chamados)</a:t>
            </a:r>
          </a:p>
          <a:p>
            <a:r>
              <a:rPr lang="pt-BR" dirty="0" smtClean="0"/>
              <a:t>Sistema Gestor de Concursos-Vestibular-Processo Seletivo</a:t>
            </a:r>
          </a:p>
          <a:p>
            <a:r>
              <a:rPr lang="pt-BR" b="1" dirty="0" smtClean="0"/>
              <a:t>Gestão Acadêmica – O </a:t>
            </a:r>
            <a:r>
              <a:rPr lang="pt-BR" b="1" dirty="0" err="1" smtClean="0"/>
              <a:t>Suap-Edu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20931"/>
          </a:xfrm>
        </p:spPr>
        <p:txBody>
          <a:bodyPr/>
          <a:lstStyle/>
          <a:p>
            <a:r>
              <a:rPr lang="pt-BR" dirty="0" err="1" smtClean="0"/>
              <a:t>Suap-Edu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71600" y="1596980"/>
            <a:ext cx="9601200" cy="4270420"/>
          </a:xfrm>
        </p:spPr>
        <p:txBody>
          <a:bodyPr/>
          <a:lstStyle/>
          <a:p>
            <a:pPr algn="just"/>
            <a:r>
              <a:rPr lang="pt-BR" dirty="0"/>
              <a:t>O ano letivo 2016.1 do IFRN começa com uma novidade </a:t>
            </a:r>
            <a:r>
              <a:rPr lang="pt-BR" dirty="0" smtClean="0"/>
              <a:t>para </a:t>
            </a:r>
            <a:r>
              <a:rPr lang="pt-BR" dirty="0"/>
              <a:t>estudantes, professores, coordenadores de curso e secretários </a:t>
            </a:r>
            <a:r>
              <a:rPr lang="pt-BR" dirty="0" smtClean="0"/>
              <a:t>acadêmicos (Registros Acadêmicos), um </a:t>
            </a:r>
            <a:r>
              <a:rPr lang="pt-BR" dirty="0"/>
              <a:t>novo sistema </a:t>
            </a:r>
            <a:r>
              <a:rPr lang="pt-BR" dirty="0" smtClean="0"/>
              <a:t>de gerenciamento do </a:t>
            </a:r>
            <a:r>
              <a:rPr lang="pt-BR" dirty="0"/>
              <a:t>ensino: o </a:t>
            </a:r>
            <a:r>
              <a:rPr lang="pt-BR" dirty="0" err="1" smtClean="0"/>
              <a:t>Suap-Edu</a:t>
            </a: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Desenvolvido </a:t>
            </a:r>
            <a:r>
              <a:rPr lang="pt-BR" dirty="0"/>
              <a:t>pela </a:t>
            </a:r>
            <a:r>
              <a:rPr lang="pt-BR" dirty="0" smtClean="0"/>
              <a:t>TI e com </a:t>
            </a:r>
            <a:r>
              <a:rPr lang="pt-BR" dirty="0"/>
              <a:t>coordenação da Diretoria de Administração </a:t>
            </a:r>
            <a:r>
              <a:rPr lang="pt-BR" dirty="0" smtClean="0"/>
              <a:t>Acadêmica (</a:t>
            </a:r>
            <a:r>
              <a:rPr lang="pt-BR" dirty="0"/>
              <a:t>PROEN), o sistema vai gerar uma economia de quase R$ 150 mil reais anuais para a Instituição, referentes ao valor </a:t>
            </a:r>
            <a:r>
              <a:rPr lang="pt-BR" dirty="0" smtClean="0"/>
              <a:t>da </a:t>
            </a:r>
            <a:r>
              <a:rPr lang="pt-BR" dirty="0"/>
              <a:t>licença do </a:t>
            </a:r>
            <a:r>
              <a:rPr lang="pt-BR" dirty="0" smtClean="0"/>
              <a:t>Q-Acadêmico</a:t>
            </a:r>
          </a:p>
          <a:p>
            <a:pPr algn="just"/>
            <a:r>
              <a:rPr lang="pt-BR" dirty="0"/>
              <a:t>O </a:t>
            </a:r>
            <a:r>
              <a:rPr lang="pt-BR" dirty="0" err="1"/>
              <a:t>Suap</a:t>
            </a:r>
            <a:r>
              <a:rPr lang="pt-BR" dirty="0"/>
              <a:t>-Edu foi criado a partir do Sistema Unificado de Administração Pública (</a:t>
            </a:r>
            <a:r>
              <a:rPr lang="pt-BR" dirty="0" smtClean="0"/>
              <a:t>SUAP), é </a:t>
            </a:r>
            <a:r>
              <a:rPr lang="pt-BR" dirty="0"/>
              <a:t>tão eficiente que </a:t>
            </a:r>
            <a:r>
              <a:rPr lang="pt-BR" dirty="0" smtClean="0"/>
              <a:t>passa a ser adotado </a:t>
            </a:r>
            <a:r>
              <a:rPr lang="pt-BR" dirty="0"/>
              <a:t>por </a:t>
            </a:r>
            <a:r>
              <a:rPr lang="pt-BR" dirty="0" err="1" smtClean="0"/>
              <a:t>IFEs</a:t>
            </a:r>
            <a:r>
              <a:rPr lang="pt-BR" dirty="0" smtClean="0"/>
              <a:t> </a:t>
            </a:r>
            <a:r>
              <a:rPr lang="pt-BR" dirty="0"/>
              <a:t>da Rede Federal de Educação Profissional e Tecnológica de todo </a:t>
            </a:r>
            <a:r>
              <a:rPr lang="pt-BR" dirty="0" smtClean="0"/>
              <a:t>país</a:t>
            </a:r>
          </a:p>
          <a:p>
            <a:pPr algn="just">
              <a:buNone/>
            </a:pP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26546-A9FC-4679-A344-96602B0DADA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75567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TM10001105[[fn=Corte]]</Template>
  <TotalTime>1947</TotalTime>
  <Words>927</Words>
  <Application>Microsoft Office PowerPoint</Application>
  <PresentationFormat>Personalizar</PresentationFormat>
  <Paragraphs>175</Paragraphs>
  <Slides>24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Crop</vt:lpstr>
      <vt:lpstr>Slide 1</vt:lpstr>
      <vt:lpstr>Por que o SUAP?</vt:lpstr>
      <vt:lpstr>Por que o SUAP?</vt:lpstr>
      <vt:lpstr>Por que o SUAP?</vt:lpstr>
      <vt:lpstr>Por que o SUAP?</vt:lpstr>
      <vt:lpstr>Inovação recente no IFSul</vt:lpstr>
      <vt:lpstr>Alguns processos cobertos pelo projeto (SUAP)</vt:lpstr>
      <vt:lpstr>Alguns processos cobertos pelo projeto</vt:lpstr>
      <vt:lpstr>Suap-Edu?</vt:lpstr>
      <vt:lpstr>Sobre o Suap-Edu... Vantagens </vt:lpstr>
      <vt:lpstr>Sobre o Suap-Edu... Vantagens </vt:lpstr>
      <vt:lpstr>A implantação no IFSul Situação atual e futura...</vt:lpstr>
      <vt:lpstr>Situação atual...</vt:lpstr>
      <vt:lpstr>Situação atual...</vt:lpstr>
      <vt:lpstr>Situação atual...</vt:lpstr>
      <vt:lpstr>Situação atual...</vt:lpstr>
      <vt:lpstr>Desafios... </vt:lpstr>
      <vt:lpstr>Desafios...</vt:lpstr>
      <vt:lpstr>Dos Tutoriais/Manuais </vt:lpstr>
      <vt:lpstr>Dos Tutoriais/Manuais  </vt:lpstr>
      <vt:lpstr>Dos Tutoriais/Manuais</vt:lpstr>
      <vt:lpstr>Suporte à implantação</vt:lpstr>
      <vt:lpstr>Desafios...</vt:lpstr>
      <vt:lpstr>Slide 24</vt:lpstr>
    </vt:vector>
  </TitlesOfParts>
  <Company>IFSUL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Suap-Edu</dc:title>
  <dc:creator>Percio Carvalho Pereira</dc:creator>
  <cp:lastModifiedBy>Administrador</cp:lastModifiedBy>
  <cp:revision>154</cp:revision>
  <dcterms:created xsi:type="dcterms:W3CDTF">2018-10-22T11:30:03Z</dcterms:created>
  <dcterms:modified xsi:type="dcterms:W3CDTF">2019-04-14T23:06:37Z</dcterms:modified>
</cp:coreProperties>
</file>