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8"/>
  </p:notesMasterIdLst>
  <p:sldIdLst>
    <p:sldId id="256" r:id="rId2"/>
    <p:sldId id="322" r:id="rId3"/>
    <p:sldId id="323" r:id="rId4"/>
    <p:sldId id="324" r:id="rId5"/>
    <p:sldId id="325" r:id="rId6"/>
    <p:sldId id="32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641"/>
    <a:srgbClr val="349A46"/>
    <a:srgbClr val="347C36"/>
    <a:srgbClr val="076A89"/>
    <a:srgbClr val="01B2F9"/>
    <a:srgbClr val="0189C0"/>
    <a:srgbClr val="429B45"/>
    <a:srgbClr val="079B45"/>
    <a:srgbClr val="F15E41"/>
    <a:srgbClr val="F58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8E4C5-4D62-4895-BF2A-F6285B0BECB7}" type="datetimeFigureOut">
              <a:rPr lang="pt-BR" smtClean="0"/>
              <a:t>27/04/2021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18294-28A5-4B44-A596-9AB8182149B0}" type="slidenum">
              <a:rPr lang="pt-BR" smtClean="0"/>
              <a:t>‹nº›</a:t>
            </a:fld>
            <a:endParaRPr lang="pt-BR"/>
          </a:p>
        </p:txBody>
      </p:sp>
    </p:spTree>
    <p:extLst>
      <p:ext uri="{BB962C8B-B14F-4D97-AF65-F5344CB8AC3E}">
        <p14:creationId xmlns:p14="http://schemas.microsoft.com/office/powerpoint/2010/main" val="132095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B318294-28A5-4B44-A596-9AB8182149B0}" type="slidenum">
              <a:rPr lang="pt-BR" smtClean="0"/>
              <a:t>2</a:t>
            </a:fld>
            <a:endParaRPr lang="pt-BR"/>
          </a:p>
        </p:txBody>
      </p:sp>
    </p:spTree>
    <p:extLst>
      <p:ext uri="{BB962C8B-B14F-4D97-AF65-F5344CB8AC3E}">
        <p14:creationId xmlns:p14="http://schemas.microsoft.com/office/powerpoint/2010/main" val="3413825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B318294-28A5-4B44-A596-9AB8182149B0}" type="slidenum">
              <a:rPr lang="pt-BR" smtClean="0"/>
              <a:t>3</a:t>
            </a:fld>
            <a:endParaRPr lang="pt-BR"/>
          </a:p>
        </p:txBody>
      </p:sp>
    </p:spTree>
    <p:extLst>
      <p:ext uri="{BB962C8B-B14F-4D97-AF65-F5344CB8AC3E}">
        <p14:creationId xmlns:p14="http://schemas.microsoft.com/office/powerpoint/2010/main" val="3146222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B318294-28A5-4B44-A596-9AB8182149B0}" type="slidenum">
              <a:rPr lang="pt-BR" smtClean="0"/>
              <a:t>4</a:t>
            </a:fld>
            <a:endParaRPr lang="pt-BR"/>
          </a:p>
        </p:txBody>
      </p:sp>
    </p:spTree>
    <p:extLst>
      <p:ext uri="{BB962C8B-B14F-4D97-AF65-F5344CB8AC3E}">
        <p14:creationId xmlns:p14="http://schemas.microsoft.com/office/powerpoint/2010/main" val="2827169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B318294-28A5-4B44-A596-9AB8182149B0}" type="slidenum">
              <a:rPr lang="pt-BR" smtClean="0"/>
              <a:t>5</a:t>
            </a:fld>
            <a:endParaRPr lang="pt-BR"/>
          </a:p>
        </p:txBody>
      </p:sp>
    </p:spTree>
    <p:extLst>
      <p:ext uri="{BB962C8B-B14F-4D97-AF65-F5344CB8AC3E}">
        <p14:creationId xmlns:p14="http://schemas.microsoft.com/office/powerpoint/2010/main" val="1442171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B318294-28A5-4B44-A596-9AB8182149B0}" type="slidenum">
              <a:rPr lang="pt-BR" smtClean="0"/>
              <a:t>6</a:t>
            </a:fld>
            <a:endParaRPr lang="pt-BR"/>
          </a:p>
        </p:txBody>
      </p:sp>
    </p:spTree>
    <p:extLst>
      <p:ext uri="{BB962C8B-B14F-4D97-AF65-F5344CB8AC3E}">
        <p14:creationId xmlns:p14="http://schemas.microsoft.com/office/powerpoint/2010/main" val="3580882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A4AE35E-26F5-4784-ACB4-EA1F9C5DA0AC}" type="datetime1">
              <a:rPr lang="en-US" smtClean="0"/>
              <a:t>4/27/2021</a:t>
            </a:fld>
            <a:endParaRPr lang="en-US" dirty="0"/>
          </a:p>
        </p:txBody>
      </p:sp>
      <p:sp>
        <p:nvSpPr>
          <p:cNvPr id="5" name="Footer Placeholder 4"/>
          <p:cNvSpPr>
            <a:spLocks noGrp="1"/>
          </p:cNvSpPr>
          <p:nvPr>
            <p:ph type="ftr" sz="quarter" idx="11"/>
          </p:nvPr>
        </p:nvSpPr>
        <p:spPr/>
        <p:txBody>
          <a:bodyPr/>
          <a:lstStyle/>
          <a:p>
            <a:r>
              <a:rPr lang="pt-BR"/>
              <a:t>Instituto Federal Sul-rio-grandense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9399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7B43392-3819-4C58-BA88-F7A08AF25EAD}" type="datetime1">
              <a:rPr lang="en-US" smtClean="0"/>
              <a:t>4/27/2021</a:t>
            </a:fld>
            <a:endParaRPr lang="en-US" dirty="0"/>
          </a:p>
        </p:txBody>
      </p:sp>
      <p:sp>
        <p:nvSpPr>
          <p:cNvPr id="5" name="Footer Placeholder 4"/>
          <p:cNvSpPr>
            <a:spLocks noGrp="1"/>
          </p:cNvSpPr>
          <p:nvPr>
            <p:ph type="ftr" sz="quarter" idx="11"/>
          </p:nvPr>
        </p:nvSpPr>
        <p:spPr/>
        <p:txBody>
          <a:bodyPr/>
          <a:lstStyle/>
          <a:p>
            <a:r>
              <a:rPr lang="pt-BR"/>
              <a:t>Instituto Federal Sul-rio-grandense</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360656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8BACFA8-280D-4F36-80CF-EC94F2807989}" type="datetime1">
              <a:rPr lang="en-US" smtClean="0"/>
              <a:t>4/27/2021</a:t>
            </a:fld>
            <a:endParaRPr lang="en-US" dirty="0"/>
          </a:p>
        </p:txBody>
      </p:sp>
      <p:sp>
        <p:nvSpPr>
          <p:cNvPr id="5" name="Footer Placeholder 4"/>
          <p:cNvSpPr>
            <a:spLocks noGrp="1"/>
          </p:cNvSpPr>
          <p:nvPr>
            <p:ph type="ftr" sz="quarter" idx="11"/>
          </p:nvPr>
        </p:nvSpPr>
        <p:spPr/>
        <p:txBody>
          <a:bodyPr/>
          <a:lstStyle/>
          <a:p>
            <a:r>
              <a:rPr lang="pt-BR"/>
              <a:t>Instituto Federal Sul-rio-grandense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8100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BA1B5BD-F109-4537-A94C-B132C374CDD8}" type="datetime1">
              <a:rPr lang="en-US" smtClean="0"/>
              <a:t>4/27/2021</a:t>
            </a:fld>
            <a:endParaRPr lang="en-US" dirty="0"/>
          </a:p>
        </p:txBody>
      </p:sp>
      <p:sp>
        <p:nvSpPr>
          <p:cNvPr id="5" name="Footer Placeholder 4"/>
          <p:cNvSpPr>
            <a:spLocks noGrp="1"/>
          </p:cNvSpPr>
          <p:nvPr>
            <p:ph type="ftr" sz="quarter" idx="11"/>
          </p:nvPr>
        </p:nvSpPr>
        <p:spPr/>
        <p:txBody>
          <a:bodyPr/>
          <a:lstStyle/>
          <a:p>
            <a:r>
              <a:rPr lang="pt-BR"/>
              <a:t>Instituto Federal Sul-rio-grandense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2183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FD9CB886-FD19-477B-B6A1-FFD069ED5CD8}" type="datetime1">
              <a:rPr lang="en-US" smtClean="0"/>
              <a:t>4/27/2021</a:t>
            </a:fld>
            <a:endParaRPr lang="en-US" dirty="0"/>
          </a:p>
        </p:txBody>
      </p:sp>
      <p:sp>
        <p:nvSpPr>
          <p:cNvPr id="5" name="Footer Placeholder 4"/>
          <p:cNvSpPr>
            <a:spLocks noGrp="1"/>
          </p:cNvSpPr>
          <p:nvPr>
            <p:ph type="ftr" sz="quarter" idx="11"/>
          </p:nvPr>
        </p:nvSpPr>
        <p:spPr/>
        <p:txBody>
          <a:bodyPr/>
          <a:lstStyle/>
          <a:p>
            <a:r>
              <a:rPr lang="pt-BR"/>
              <a:t>Instituto Federal Sul-rio-grandense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02488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A68F694-882F-43AB-82E6-E1C687BE3C15}" type="datetime1">
              <a:rPr lang="en-US" smtClean="0"/>
              <a:t>4/27/2021</a:t>
            </a:fld>
            <a:endParaRPr lang="en-US" dirty="0"/>
          </a:p>
        </p:txBody>
      </p:sp>
      <p:sp>
        <p:nvSpPr>
          <p:cNvPr id="6" name="Footer Placeholder 5"/>
          <p:cNvSpPr>
            <a:spLocks noGrp="1"/>
          </p:cNvSpPr>
          <p:nvPr>
            <p:ph type="ftr" sz="quarter" idx="11"/>
          </p:nvPr>
        </p:nvSpPr>
        <p:spPr/>
        <p:txBody>
          <a:bodyPr/>
          <a:lstStyle/>
          <a:p>
            <a:r>
              <a:rPr lang="pt-BR"/>
              <a:t>Instituto Federal Sul-rio-grandense</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2854486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ADDCF77-050D-43CC-861F-8A25F16E0547}" type="datetime1">
              <a:rPr lang="en-US" smtClean="0"/>
              <a:t>4/27/2021</a:t>
            </a:fld>
            <a:endParaRPr lang="en-US" dirty="0"/>
          </a:p>
        </p:txBody>
      </p:sp>
      <p:sp>
        <p:nvSpPr>
          <p:cNvPr id="8" name="Footer Placeholder 7"/>
          <p:cNvSpPr>
            <a:spLocks noGrp="1"/>
          </p:cNvSpPr>
          <p:nvPr>
            <p:ph type="ftr" sz="quarter" idx="11"/>
          </p:nvPr>
        </p:nvSpPr>
        <p:spPr/>
        <p:txBody>
          <a:bodyPr/>
          <a:lstStyle/>
          <a:p>
            <a:r>
              <a:rPr lang="pt-BR"/>
              <a:t>Instituto Federal Sul-rio-grandense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9667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738A5E4-80B5-4000-A8B8-F95AA5BE7AA1}" type="datetime1">
              <a:rPr lang="en-US" smtClean="0"/>
              <a:t>4/27/2021</a:t>
            </a:fld>
            <a:endParaRPr lang="en-US" dirty="0"/>
          </a:p>
        </p:txBody>
      </p:sp>
      <p:sp>
        <p:nvSpPr>
          <p:cNvPr id="4" name="Footer Placeholder 3"/>
          <p:cNvSpPr>
            <a:spLocks noGrp="1"/>
          </p:cNvSpPr>
          <p:nvPr>
            <p:ph type="ftr" sz="quarter" idx="11"/>
          </p:nvPr>
        </p:nvSpPr>
        <p:spPr/>
        <p:txBody>
          <a:bodyPr/>
          <a:lstStyle/>
          <a:p>
            <a:r>
              <a:rPr lang="pt-BR"/>
              <a:t>Instituto Federal Sul-rio-grandense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7216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13AA2-3988-4A16-B59A-13EED14A0A00}" type="datetime1">
              <a:rPr lang="en-US" smtClean="0"/>
              <a:t>4/27/2021</a:t>
            </a:fld>
            <a:endParaRPr lang="en-US" dirty="0"/>
          </a:p>
        </p:txBody>
      </p:sp>
      <p:sp>
        <p:nvSpPr>
          <p:cNvPr id="3" name="Footer Placeholder 2"/>
          <p:cNvSpPr>
            <a:spLocks noGrp="1"/>
          </p:cNvSpPr>
          <p:nvPr>
            <p:ph type="ftr" sz="quarter" idx="11"/>
          </p:nvPr>
        </p:nvSpPr>
        <p:spPr/>
        <p:txBody>
          <a:bodyPr/>
          <a:lstStyle/>
          <a:p>
            <a:r>
              <a:rPr lang="pt-BR"/>
              <a:t>Instituto Federal Sul-rio-grandense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4423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9E5DA241-C0F1-4275-98A8-B1B37BCA6ED1}" type="datetime1">
              <a:rPr lang="en-US" smtClean="0"/>
              <a:t>4/27/2021</a:t>
            </a:fld>
            <a:endParaRPr lang="en-US" dirty="0"/>
          </a:p>
        </p:txBody>
      </p:sp>
      <p:sp>
        <p:nvSpPr>
          <p:cNvPr id="6" name="Footer Placeholder 5"/>
          <p:cNvSpPr>
            <a:spLocks noGrp="1"/>
          </p:cNvSpPr>
          <p:nvPr>
            <p:ph type="ftr" sz="quarter" idx="11"/>
          </p:nvPr>
        </p:nvSpPr>
        <p:spPr/>
        <p:txBody>
          <a:bodyPr/>
          <a:lstStyle/>
          <a:p>
            <a:r>
              <a:rPr lang="pt-BR"/>
              <a:t>Instituto Federal Sul-rio-grandense</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55337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527A2700-0837-4394-8E91-0E4E961AB72E}" type="datetime1">
              <a:rPr lang="en-US" smtClean="0"/>
              <a:t>4/27/2021</a:t>
            </a:fld>
            <a:endParaRPr lang="en-US" dirty="0"/>
          </a:p>
        </p:txBody>
      </p:sp>
      <p:sp>
        <p:nvSpPr>
          <p:cNvPr id="6" name="Footer Placeholder 5"/>
          <p:cNvSpPr>
            <a:spLocks noGrp="1"/>
          </p:cNvSpPr>
          <p:nvPr>
            <p:ph type="ftr" sz="quarter" idx="11"/>
          </p:nvPr>
        </p:nvSpPr>
        <p:spPr/>
        <p:txBody>
          <a:bodyPr/>
          <a:lstStyle/>
          <a:p>
            <a:r>
              <a:rPr lang="pt-BR"/>
              <a:t>Instituto Federal Sul-rio-grandense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4096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B2173-6489-4A57-ABD7-F8EB3CE86049}" type="datetime1">
              <a:rPr lang="en-US" smtClean="0"/>
              <a:t>4/27/2021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Instituto Federal Sul-rio-grandense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9125492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p:cNvSpPr/>
          <p:nvPr/>
        </p:nvSpPr>
        <p:spPr>
          <a:xfrm>
            <a:off x="0" y="0"/>
            <a:ext cx="12192000" cy="2116182"/>
          </a:xfrm>
          <a:prstGeom prst="rect">
            <a:avLst/>
          </a:prstGeom>
          <a:solidFill>
            <a:srgbClr val="347C3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pt-BR" sz="3200" b="1" dirty="0">
                <a:solidFill>
                  <a:schemeClr val="bg1"/>
                </a:solidFill>
              </a:rPr>
              <a:t>          Reunião da Câmara de Ensino 27/04/2021</a:t>
            </a:r>
            <a:endParaRPr lang="pt-BR" sz="3200" b="1" dirty="0">
              <a:solidFill>
                <a:srgbClr val="347C36"/>
              </a:solidFill>
            </a:endParaRPr>
          </a:p>
        </p:txBody>
      </p:sp>
      <p:pic>
        <p:nvPicPr>
          <p:cNvPr id="16" name="Imagem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1524" y="1"/>
            <a:ext cx="1084332" cy="2508069"/>
          </a:xfrm>
          <a:prstGeom prst="rect">
            <a:avLst/>
          </a:prstGeom>
        </p:spPr>
      </p:pic>
      <p:sp>
        <p:nvSpPr>
          <p:cNvPr id="18" name="Retângulo 17"/>
          <p:cNvSpPr/>
          <p:nvPr/>
        </p:nvSpPr>
        <p:spPr>
          <a:xfrm>
            <a:off x="2484460" y="2508070"/>
            <a:ext cx="7513524" cy="3077766"/>
          </a:xfrm>
          <a:prstGeom prst="rect">
            <a:avLst/>
          </a:prstGeom>
        </p:spPr>
        <p:txBody>
          <a:bodyPr wrap="square">
            <a:spAutoFit/>
          </a:bodyPr>
          <a:lstStyle/>
          <a:p>
            <a:pPr algn="ctr"/>
            <a:br>
              <a:rPr lang="pt-BR" altLang="pt-BR" dirty="0">
                <a:latin typeface="Trebuchet MS" panose="020B0603020202020204" pitchFamily="34" charset="0"/>
              </a:rPr>
            </a:br>
            <a:endParaRPr lang="pt-BR" altLang="pt-BR" sz="4400" b="1" dirty="0">
              <a:solidFill>
                <a:srgbClr val="8DC641"/>
              </a:solidFill>
              <a:latin typeface="Trebuchet MS" panose="020B0603020202020204" pitchFamily="34" charset="0"/>
            </a:endParaRPr>
          </a:p>
          <a:p>
            <a:pPr algn="ctr"/>
            <a:r>
              <a:rPr lang="pt-BR" altLang="pt-BR" sz="4400" b="1" dirty="0">
                <a:solidFill>
                  <a:srgbClr val="8DC641"/>
                </a:solidFill>
                <a:latin typeface="Trebuchet MS" panose="020B0603020202020204" pitchFamily="34" charset="0"/>
              </a:rPr>
              <a:t>5. Perspectivas dos benefícios da Assistência Estudantil</a:t>
            </a:r>
          </a:p>
        </p:txBody>
      </p:sp>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6465" y="1245797"/>
            <a:ext cx="983038" cy="409599"/>
          </a:xfrm>
          <a:prstGeom prst="rect">
            <a:avLst/>
          </a:prstGeom>
        </p:spPr>
      </p:pic>
    </p:spTree>
    <p:extLst>
      <p:ext uri="{BB962C8B-B14F-4D97-AF65-F5344CB8AC3E}">
        <p14:creationId xmlns:p14="http://schemas.microsoft.com/office/powerpoint/2010/main" val="193586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dirty="0">
                <a:solidFill>
                  <a:srgbClr val="8DC641"/>
                </a:solidFill>
              </a:rPr>
              <a:t>Instituto Federal Sul-rio-grandense</a:t>
            </a:r>
            <a:endParaRPr lang="en-US" dirty="0">
              <a:solidFill>
                <a:srgbClr val="8DC641"/>
              </a:solidFill>
            </a:endParaRPr>
          </a:p>
        </p:txBody>
      </p:sp>
      <p:sp>
        <p:nvSpPr>
          <p:cNvPr id="5" name="Espaço Reservado para Número de Slide 4"/>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24516">
            <a:off x="-50151" y="-363538"/>
            <a:ext cx="2787461" cy="3758848"/>
          </a:xfrm>
          <a:prstGeom prst="rect">
            <a:avLst/>
          </a:prstGeom>
        </p:spPr>
      </p:pic>
      <p:sp>
        <p:nvSpPr>
          <p:cNvPr id="15" name="Retângulo 14"/>
          <p:cNvSpPr/>
          <p:nvPr/>
        </p:nvSpPr>
        <p:spPr>
          <a:xfrm>
            <a:off x="0" y="1"/>
            <a:ext cx="12192000" cy="2116182"/>
          </a:xfrm>
          <a:prstGeom prst="rect">
            <a:avLst/>
          </a:prstGeom>
          <a:solidFill>
            <a:srgbClr val="347C3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solidFill>
                <a:srgbClr val="347C36"/>
              </a:solidFill>
            </a:endParaRPr>
          </a:p>
        </p:txBody>
      </p:sp>
      <p:pic>
        <p:nvPicPr>
          <p:cNvPr id="16" name="Image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201" y="5503818"/>
            <a:ext cx="732032" cy="1362888"/>
          </a:xfrm>
          <a:prstGeom prst="rect">
            <a:avLst/>
          </a:prstGeom>
        </p:spPr>
      </p:pic>
      <p:sp>
        <p:nvSpPr>
          <p:cNvPr id="9" name="Retângulo 8"/>
          <p:cNvSpPr/>
          <p:nvPr/>
        </p:nvSpPr>
        <p:spPr>
          <a:xfrm>
            <a:off x="539933" y="396372"/>
            <a:ext cx="11002710" cy="1046440"/>
          </a:xfrm>
          <a:prstGeom prst="rect">
            <a:avLst/>
          </a:prstGeom>
        </p:spPr>
        <p:txBody>
          <a:bodyPr wrap="square">
            <a:spAutoFit/>
          </a:bodyPr>
          <a:lstStyle/>
          <a:p>
            <a:br>
              <a:rPr lang="pt-BR" altLang="pt-BR" dirty="0">
                <a:solidFill>
                  <a:schemeClr val="bg1"/>
                </a:solidFill>
                <a:latin typeface="Trebuchet MS" panose="020B0603020202020204" pitchFamily="34" charset="0"/>
              </a:rPr>
            </a:br>
            <a:r>
              <a:rPr lang="pt-BR" altLang="pt-BR" sz="4400" b="1" dirty="0">
                <a:solidFill>
                  <a:schemeClr val="bg1"/>
                </a:solidFill>
                <a:latin typeface="Trebuchet MS" panose="020B0603020202020204" pitchFamily="34" charset="0"/>
              </a:rPr>
              <a:t>5.1. Edital de confirmação 2020/2021</a:t>
            </a:r>
            <a:endParaRPr lang="pt-BR" dirty="0">
              <a:solidFill>
                <a:srgbClr val="8DC641"/>
              </a:solidFill>
            </a:endParaRPr>
          </a:p>
        </p:txBody>
      </p:sp>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0825" y="6087762"/>
            <a:ext cx="756960" cy="277270"/>
          </a:xfrm>
          <a:prstGeom prst="rect">
            <a:avLst/>
          </a:prstGeom>
        </p:spPr>
      </p:pic>
      <p:sp>
        <p:nvSpPr>
          <p:cNvPr id="10" name="CaixaDeTexto 9">
            <a:extLst>
              <a:ext uri="{FF2B5EF4-FFF2-40B4-BE49-F238E27FC236}">
                <a16:creationId xmlns:a16="http://schemas.microsoft.com/office/drawing/2014/main" id="{788BA780-C1CF-426A-9D4C-BE4CA59604B2}"/>
              </a:ext>
            </a:extLst>
          </p:cNvPr>
          <p:cNvSpPr txBox="1"/>
          <p:nvPr/>
        </p:nvSpPr>
        <p:spPr>
          <a:xfrm>
            <a:off x="563031" y="2868997"/>
            <a:ext cx="11182300" cy="2862322"/>
          </a:xfrm>
          <a:prstGeom prst="rect">
            <a:avLst/>
          </a:prstGeom>
          <a:noFill/>
        </p:spPr>
        <p:txBody>
          <a:bodyPr wrap="square">
            <a:spAutoFit/>
          </a:bodyPr>
          <a:lstStyle/>
          <a:p>
            <a:pPr marL="342900" indent="-342900" algn="just">
              <a:buFont typeface="Arial" panose="020B0604020202020204" pitchFamily="34" charset="0"/>
              <a:buChar char="•"/>
            </a:pPr>
            <a:r>
              <a:rPr lang="pt-BR" sz="2000" dirty="0"/>
              <a:t>Na reunião da Câmara de AE (14/04), finalizamos o edital e o formulário de inscrição. </a:t>
            </a:r>
          </a:p>
          <a:p>
            <a:pPr marL="342900" indent="-342900" algn="just">
              <a:buFont typeface="Arial" panose="020B0604020202020204" pitchFamily="34" charset="0"/>
              <a:buChar char="•"/>
            </a:pPr>
            <a:endParaRPr lang="pt-BR" sz="2000" dirty="0"/>
          </a:p>
          <a:p>
            <a:pPr marL="342900" indent="-342900" algn="just">
              <a:buFont typeface="Arial" panose="020B0604020202020204" pitchFamily="34" charset="0"/>
              <a:buChar char="•"/>
            </a:pPr>
            <a:r>
              <a:rPr lang="pt-BR" sz="2000" dirty="0"/>
              <a:t>Para segurança do processo, com a finalidade que apenas estudantes do </a:t>
            </a:r>
            <a:r>
              <a:rPr lang="pt-BR" sz="2000" dirty="0" err="1"/>
              <a:t>IFSul</a:t>
            </a:r>
            <a:r>
              <a:rPr lang="pt-BR" sz="2000" dirty="0"/>
              <a:t> inscrevam-se no edital, para acesso ao formulário elaborado pela DEGAE no google </a:t>
            </a:r>
            <a:r>
              <a:rPr lang="pt-BR" sz="2000" dirty="0" err="1"/>
              <a:t>docs</a:t>
            </a:r>
            <a:r>
              <a:rPr lang="pt-BR" sz="2000" dirty="0"/>
              <a:t>, o estudante deverá OBRIGATORIAMENTE ter um E-MAIL INSTITUCIONAL. </a:t>
            </a:r>
          </a:p>
          <a:p>
            <a:pPr marL="342900" indent="-342900" algn="just">
              <a:buFont typeface="Arial" panose="020B0604020202020204" pitchFamily="34" charset="0"/>
              <a:buChar char="•"/>
            </a:pPr>
            <a:endParaRPr lang="pt-BR" sz="2000" dirty="0"/>
          </a:p>
          <a:p>
            <a:pPr marL="342900" indent="-342900" algn="just">
              <a:buFont typeface="Arial" panose="020B0604020202020204" pitchFamily="34" charset="0"/>
              <a:buChar char="•"/>
            </a:pPr>
            <a:r>
              <a:rPr lang="pt-BR" sz="2000" dirty="0"/>
              <a:t>Para divulgação o DEGAE elaborou uma notícia sobre o Edital de confirmação e precisamos do auxílio dos </a:t>
            </a:r>
            <a:r>
              <a:rPr lang="pt-BR" sz="2000" dirty="0" err="1"/>
              <a:t>Câmpus</a:t>
            </a:r>
            <a:r>
              <a:rPr lang="pt-BR" sz="2000" dirty="0"/>
              <a:t> para ampla divulgação. O edital está previsto para ser aberto em maio/2021.</a:t>
            </a:r>
          </a:p>
        </p:txBody>
      </p:sp>
    </p:spTree>
    <p:extLst>
      <p:ext uri="{BB962C8B-B14F-4D97-AF65-F5344CB8AC3E}">
        <p14:creationId xmlns:p14="http://schemas.microsoft.com/office/powerpoint/2010/main" val="312938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dirty="0">
                <a:solidFill>
                  <a:srgbClr val="8DC641"/>
                </a:solidFill>
              </a:rPr>
              <a:t>Instituto Federal Sul-rio-grandense</a:t>
            </a:r>
            <a:endParaRPr lang="en-US" dirty="0">
              <a:solidFill>
                <a:srgbClr val="8DC641"/>
              </a:solidFill>
            </a:endParaRPr>
          </a:p>
        </p:txBody>
      </p:sp>
      <p:sp>
        <p:nvSpPr>
          <p:cNvPr id="5" name="Espaço Reservado para Número de Slide 4"/>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24516">
            <a:off x="-50151" y="-363538"/>
            <a:ext cx="2787461" cy="3758848"/>
          </a:xfrm>
          <a:prstGeom prst="rect">
            <a:avLst/>
          </a:prstGeom>
        </p:spPr>
      </p:pic>
      <p:sp>
        <p:nvSpPr>
          <p:cNvPr id="15" name="Retângulo 14"/>
          <p:cNvSpPr/>
          <p:nvPr/>
        </p:nvSpPr>
        <p:spPr>
          <a:xfrm>
            <a:off x="0" y="1"/>
            <a:ext cx="12192000" cy="2116182"/>
          </a:xfrm>
          <a:prstGeom prst="rect">
            <a:avLst/>
          </a:prstGeom>
          <a:solidFill>
            <a:srgbClr val="347C3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solidFill>
                <a:srgbClr val="347C36"/>
              </a:solidFill>
            </a:endParaRPr>
          </a:p>
        </p:txBody>
      </p:sp>
      <p:pic>
        <p:nvPicPr>
          <p:cNvPr id="16" name="Image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201" y="5503818"/>
            <a:ext cx="732032" cy="1362888"/>
          </a:xfrm>
          <a:prstGeom prst="rect">
            <a:avLst/>
          </a:prstGeom>
        </p:spPr>
      </p:pic>
      <p:sp>
        <p:nvSpPr>
          <p:cNvPr id="9" name="Retângulo 8"/>
          <p:cNvSpPr/>
          <p:nvPr/>
        </p:nvSpPr>
        <p:spPr>
          <a:xfrm>
            <a:off x="539933" y="396372"/>
            <a:ext cx="7513524" cy="1046440"/>
          </a:xfrm>
          <a:prstGeom prst="rect">
            <a:avLst/>
          </a:prstGeom>
        </p:spPr>
        <p:txBody>
          <a:bodyPr wrap="square">
            <a:spAutoFit/>
          </a:bodyPr>
          <a:lstStyle/>
          <a:p>
            <a:br>
              <a:rPr lang="pt-BR" altLang="pt-BR" dirty="0">
                <a:solidFill>
                  <a:schemeClr val="bg1"/>
                </a:solidFill>
                <a:latin typeface="Trebuchet MS" panose="020B0603020202020204" pitchFamily="34" charset="0"/>
              </a:rPr>
            </a:br>
            <a:r>
              <a:rPr lang="pt-BR" altLang="pt-BR" sz="4400" b="1" dirty="0">
                <a:solidFill>
                  <a:schemeClr val="bg1"/>
                </a:solidFill>
                <a:latin typeface="Trebuchet MS" panose="020B0603020202020204" pitchFamily="34" charset="0"/>
              </a:rPr>
              <a:t>5.2. Cestas básicas</a:t>
            </a:r>
            <a:endParaRPr lang="pt-BR" dirty="0">
              <a:solidFill>
                <a:srgbClr val="8DC641"/>
              </a:solidFill>
            </a:endParaRPr>
          </a:p>
        </p:txBody>
      </p:sp>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0825" y="6087762"/>
            <a:ext cx="756960" cy="277270"/>
          </a:xfrm>
          <a:prstGeom prst="rect">
            <a:avLst/>
          </a:prstGeom>
        </p:spPr>
      </p:pic>
      <p:sp>
        <p:nvSpPr>
          <p:cNvPr id="10" name="CaixaDeTexto 9">
            <a:extLst>
              <a:ext uri="{FF2B5EF4-FFF2-40B4-BE49-F238E27FC236}">
                <a16:creationId xmlns:a16="http://schemas.microsoft.com/office/drawing/2014/main" id="{788BA780-C1CF-426A-9D4C-BE4CA59604B2}"/>
              </a:ext>
            </a:extLst>
          </p:cNvPr>
          <p:cNvSpPr txBox="1"/>
          <p:nvPr/>
        </p:nvSpPr>
        <p:spPr>
          <a:xfrm>
            <a:off x="539933" y="2394714"/>
            <a:ext cx="11182300" cy="3970318"/>
          </a:xfrm>
          <a:prstGeom prst="rect">
            <a:avLst/>
          </a:prstGeom>
          <a:noFill/>
        </p:spPr>
        <p:txBody>
          <a:bodyPr wrap="square">
            <a:spAutoFit/>
          </a:bodyPr>
          <a:lstStyle/>
          <a:p>
            <a:pPr marL="285750" indent="-285750" algn="just">
              <a:buFont typeface="Arial" panose="020B0604020202020204" pitchFamily="34" charset="0"/>
              <a:buChar char="•"/>
            </a:pPr>
            <a:r>
              <a:rPr lang="pt-BR" dirty="0"/>
              <a:t>Realizamos reuniões entre Chefe do DEGAE, nutricionistas do </a:t>
            </a:r>
            <a:r>
              <a:rPr lang="pt-BR" dirty="0" err="1"/>
              <a:t>IFSul</a:t>
            </a:r>
            <a:r>
              <a:rPr lang="pt-BR" dirty="0"/>
              <a:t> e PROAP e estamos com o Termo de Referência praticamente finalizado para dar andamento à compra dos kits de cestas básicas;</a:t>
            </a:r>
          </a:p>
          <a:p>
            <a:pPr marL="285750" indent="-285750" algn="just">
              <a:buFont typeface="Arial" panose="020B0604020202020204" pitchFamily="34" charset="0"/>
              <a:buChar char="•"/>
            </a:pPr>
            <a:endParaRPr lang="pt-BR" dirty="0"/>
          </a:p>
          <a:p>
            <a:pPr marL="285750" indent="-285750" algn="just">
              <a:buFont typeface="Arial" panose="020B0604020202020204" pitchFamily="34" charset="0"/>
              <a:buChar char="•"/>
            </a:pPr>
            <a:r>
              <a:rPr lang="pt-BR" dirty="0"/>
              <a:t>Estamos com alguns impasses, que dependem de decisões gestoras;</a:t>
            </a:r>
          </a:p>
          <a:p>
            <a:pPr marL="285750" indent="-285750" algn="just">
              <a:buFontTx/>
              <a:buChar char="-"/>
            </a:pPr>
            <a:endParaRPr lang="pt-BR" dirty="0"/>
          </a:p>
          <a:p>
            <a:pPr marL="285750" indent="-285750" algn="just">
              <a:buFont typeface="Arial" panose="020B0604020202020204" pitchFamily="34" charset="0"/>
              <a:buChar char="•"/>
            </a:pPr>
            <a:r>
              <a:rPr lang="pt-BR" dirty="0"/>
              <a:t>Sobre recursos orçamentários para cestas básicas para estudantes do ensino superior. Dia 15/03 enviamos memorando aos diretores perguntando se poderiam disponibilizar recurso do </a:t>
            </a:r>
            <a:r>
              <a:rPr lang="pt-BR" dirty="0" err="1"/>
              <a:t>Câmpus</a:t>
            </a:r>
            <a:r>
              <a:rPr lang="pt-BR" dirty="0"/>
              <a:t> para a compra de cestas para estudantes do ensino superior e houveram poucas respostas;</a:t>
            </a:r>
          </a:p>
          <a:p>
            <a:pPr marL="285750" indent="-285750" algn="just">
              <a:buFontTx/>
              <a:buChar char="-"/>
            </a:pPr>
            <a:endParaRPr lang="pt-BR" dirty="0"/>
          </a:p>
          <a:p>
            <a:pPr marL="285750" indent="-285750" algn="just">
              <a:buFont typeface="Arial" panose="020B0604020202020204" pitchFamily="34" charset="0"/>
              <a:buChar char="•"/>
            </a:pPr>
            <a:r>
              <a:rPr lang="pt-BR" dirty="0"/>
              <a:t>Para agilizar esse processo de aquisição dos produtos, sabendo das dificuldades orçamentárias da reitoria e dos </a:t>
            </a:r>
            <a:r>
              <a:rPr lang="pt-BR" dirty="0" err="1"/>
              <a:t>Câmpus</a:t>
            </a:r>
            <a:r>
              <a:rPr lang="pt-BR" dirty="0"/>
              <a:t>, dia 23/04, houve uma reunião extraordinária da Câmara de AE e  decidiu-se subsidiar as cestas para o ensino superior, considerando o número de inscritos  em 2020,</a:t>
            </a:r>
          </a:p>
          <a:p>
            <a:pPr algn="just"/>
            <a:r>
              <a:rPr lang="pt-BR" dirty="0"/>
              <a:t>    será necessário o valor estimado de 161.000 reais;</a:t>
            </a:r>
          </a:p>
          <a:p>
            <a:pPr algn="just"/>
            <a:endParaRPr lang="pt-BR" dirty="0"/>
          </a:p>
        </p:txBody>
      </p:sp>
    </p:spTree>
    <p:extLst>
      <p:ext uri="{BB962C8B-B14F-4D97-AF65-F5344CB8AC3E}">
        <p14:creationId xmlns:p14="http://schemas.microsoft.com/office/powerpoint/2010/main" val="16351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dirty="0">
                <a:solidFill>
                  <a:srgbClr val="8DC641"/>
                </a:solidFill>
              </a:rPr>
              <a:t>Instituto Federal Sul-rio-grandense</a:t>
            </a:r>
            <a:endParaRPr lang="en-US" dirty="0">
              <a:solidFill>
                <a:srgbClr val="8DC641"/>
              </a:solidFill>
            </a:endParaRPr>
          </a:p>
        </p:txBody>
      </p:sp>
      <p:sp>
        <p:nvSpPr>
          <p:cNvPr id="5" name="Espaço Reservado para Número de Slide 4"/>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24516">
            <a:off x="-50151" y="-363538"/>
            <a:ext cx="2787461" cy="3758848"/>
          </a:xfrm>
          <a:prstGeom prst="rect">
            <a:avLst/>
          </a:prstGeom>
        </p:spPr>
      </p:pic>
      <p:sp>
        <p:nvSpPr>
          <p:cNvPr id="15" name="Retângulo 14"/>
          <p:cNvSpPr/>
          <p:nvPr/>
        </p:nvSpPr>
        <p:spPr>
          <a:xfrm>
            <a:off x="0" y="1"/>
            <a:ext cx="12192000" cy="2116182"/>
          </a:xfrm>
          <a:prstGeom prst="rect">
            <a:avLst/>
          </a:prstGeom>
          <a:solidFill>
            <a:srgbClr val="347C3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solidFill>
                <a:srgbClr val="347C36"/>
              </a:solidFill>
            </a:endParaRPr>
          </a:p>
        </p:txBody>
      </p:sp>
      <p:pic>
        <p:nvPicPr>
          <p:cNvPr id="16" name="Image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201" y="5503818"/>
            <a:ext cx="732032" cy="1362888"/>
          </a:xfrm>
          <a:prstGeom prst="rect">
            <a:avLst/>
          </a:prstGeom>
        </p:spPr>
      </p:pic>
      <p:sp>
        <p:nvSpPr>
          <p:cNvPr id="9" name="Retângulo 8"/>
          <p:cNvSpPr/>
          <p:nvPr/>
        </p:nvSpPr>
        <p:spPr>
          <a:xfrm>
            <a:off x="539932" y="396372"/>
            <a:ext cx="10591893" cy="1046440"/>
          </a:xfrm>
          <a:prstGeom prst="rect">
            <a:avLst/>
          </a:prstGeom>
        </p:spPr>
        <p:txBody>
          <a:bodyPr wrap="square">
            <a:spAutoFit/>
          </a:bodyPr>
          <a:lstStyle/>
          <a:p>
            <a:br>
              <a:rPr lang="pt-BR" altLang="pt-BR" dirty="0">
                <a:solidFill>
                  <a:schemeClr val="bg1"/>
                </a:solidFill>
                <a:latin typeface="Trebuchet MS" panose="020B0603020202020204" pitchFamily="34" charset="0"/>
              </a:rPr>
            </a:br>
            <a:r>
              <a:rPr lang="pt-BR" altLang="pt-BR" sz="4400" b="1" dirty="0">
                <a:solidFill>
                  <a:schemeClr val="bg1"/>
                </a:solidFill>
                <a:latin typeface="Trebuchet MS" panose="020B0603020202020204" pitchFamily="34" charset="0"/>
              </a:rPr>
              <a:t>5.3. Edital de inclusão digital</a:t>
            </a:r>
            <a:endParaRPr lang="pt-BR" dirty="0">
              <a:solidFill>
                <a:srgbClr val="8DC641"/>
              </a:solidFill>
            </a:endParaRPr>
          </a:p>
        </p:txBody>
      </p:sp>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0825" y="6087762"/>
            <a:ext cx="756960" cy="277270"/>
          </a:xfrm>
          <a:prstGeom prst="rect">
            <a:avLst/>
          </a:prstGeom>
        </p:spPr>
      </p:pic>
      <p:sp>
        <p:nvSpPr>
          <p:cNvPr id="10" name="CaixaDeTexto 9">
            <a:extLst>
              <a:ext uri="{FF2B5EF4-FFF2-40B4-BE49-F238E27FC236}">
                <a16:creationId xmlns:a16="http://schemas.microsoft.com/office/drawing/2014/main" id="{788BA780-C1CF-426A-9D4C-BE4CA59604B2}"/>
              </a:ext>
            </a:extLst>
          </p:cNvPr>
          <p:cNvSpPr txBox="1"/>
          <p:nvPr/>
        </p:nvSpPr>
        <p:spPr>
          <a:xfrm>
            <a:off x="632698" y="3287538"/>
            <a:ext cx="11182300" cy="2308324"/>
          </a:xfrm>
          <a:prstGeom prst="rect">
            <a:avLst/>
          </a:prstGeom>
          <a:noFill/>
        </p:spPr>
        <p:txBody>
          <a:bodyPr wrap="square">
            <a:spAutoFit/>
          </a:bodyPr>
          <a:lstStyle/>
          <a:p>
            <a:pPr marL="285750" indent="-285750">
              <a:buFont typeface="Arial" panose="020B0604020202020204" pitchFamily="34" charset="0"/>
              <a:buChar char="•"/>
            </a:pPr>
            <a:r>
              <a:rPr lang="pt-BR" dirty="0"/>
              <a:t>Ainda não temos orçamento de AE suficientemente disponibilizado pelo MEC para novos editais (a quantia disponibilizada nos permite apenas realizar os pagamentos mensais aos estudantes que já recebem auxílios de AE e o auxílio conectividade aos estudantes já selecionados).</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r>
              <a:rPr lang="pt-BR" dirty="0"/>
              <a:t>Na próxima reunião da Câmara de AE para discussão das propostas trazidas de cada </a:t>
            </a:r>
            <a:r>
              <a:rPr lang="pt-BR" dirty="0" err="1"/>
              <a:t>câmpus</a:t>
            </a:r>
            <a:r>
              <a:rPr lang="pt-BR" dirty="0"/>
              <a:t> para utilização do recurso de AE ainda não comprometido, entre elas auxílio emergencial temporário e inclusão digital.</a:t>
            </a:r>
          </a:p>
          <a:p>
            <a:endParaRPr lang="pt-BR" dirty="0"/>
          </a:p>
        </p:txBody>
      </p:sp>
    </p:spTree>
    <p:extLst>
      <p:ext uri="{BB962C8B-B14F-4D97-AF65-F5344CB8AC3E}">
        <p14:creationId xmlns:p14="http://schemas.microsoft.com/office/powerpoint/2010/main" val="138255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dirty="0">
                <a:solidFill>
                  <a:srgbClr val="8DC641"/>
                </a:solidFill>
              </a:rPr>
              <a:t>Instituto Federal Sul-rio-grandense</a:t>
            </a:r>
            <a:endParaRPr lang="en-US" dirty="0">
              <a:solidFill>
                <a:srgbClr val="8DC641"/>
              </a:solidFill>
            </a:endParaRPr>
          </a:p>
        </p:txBody>
      </p:sp>
      <p:sp>
        <p:nvSpPr>
          <p:cNvPr id="5" name="Espaço Reservado para Número de Slide 4"/>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24516">
            <a:off x="-50151" y="-363538"/>
            <a:ext cx="2787461" cy="3758848"/>
          </a:xfrm>
          <a:prstGeom prst="rect">
            <a:avLst/>
          </a:prstGeom>
        </p:spPr>
      </p:pic>
      <p:sp>
        <p:nvSpPr>
          <p:cNvPr id="15" name="Retângulo 14"/>
          <p:cNvSpPr/>
          <p:nvPr/>
        </p:nvSpPr>
        <p:spPr>
          <a:xfrm>
            <a:off x="0" y="1"/>
            <a:ext cx="12192000" cy="2116182"/>
          </a:xfrm>
          <a:prstGeom prst="rect">
            <a:avLst/>
          </a:prstGeom>
          <a:solidFill>
            <a:srgbClr val="347C3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a:solidFill>
                <a:srgbClr val="347C36"/>
              </a:solidFill>
            </a:endParaRPr>
          </a:p>
        </p:txBody>
      </p:sp>
      <p:pic>
        <p:nvPicPr>
          <p:cNvPr id="16" name="Image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201" y="5503818"/>
            <a:ext cx="732032" cy="1362888"/>
          </a:xfrm>
          <a:prstGeom prst="rect">
            <a:avLst/>
          </a:prstGeom>
        </p:spPr>
      </p:pic>
      <p:sp>
        <p:nvSpPr>
          <p:cNvPr id="9" name="Retângulo 8"/>
          <p:cNvSpPr/>
          <p:nvPr/>
        </p:nvSpPr>
        <p:spPr>
          <a:xfrm>
            <a:off x="539932" y="396372"/>
            <a:ext cx="11275065" cy="1046440"/>
          </a:xfrm>
          <a:prstGeom prst="rect">
            <a:avLst/>
          </a:prstGeom>
        </p:spPr>
        <p:txBody>
          <a:bodyPr wrap="square">
            <a:spAutoFit/>
          </a:bodyPr>
          <a:lstStyle/>
          <a:p>
            <a:br>
              <a:rPr lang="pt-BR" altLang="pt-BR" dirty="0">
                <a:solidFill>
                  <a:schemeClr val="bg1"/>
                </a:solidFill>
                <a:latin typeface="Trebuchet MS" panose="020B0603020202020204" pitchFamily="34" charset="0"/>
              </a:rPr>
            </a:br>
            <a:r>
              <a:rPr lang="pt-BR" altLang="pt-BR" sz="4400" b="1" dirty="0">
                <a:solidFill>
                  <a:schemeClr val="bg1"/>
                </a:solidFill>
                <a:latin typeface="Trebuchet MS" panose="020B0603020202020204" pitchFamily="34" charset="0"/>
              </a:rPr>
              <a:t>5.4. Projeto alunos conectados</a:t>
            </a:r>
            <a:endParaRPr lang="pt-BR" dirty="0">
              <a:solidFill>
                <a:srgbClr val="8DC641"/>
              </a:solidFill>
            </a:endParaRPr>
          </a:p>
        </p:txBody>
      </p:sp>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0825" y="6087762"/>
            <a:ext cx="756960" cy="277270"/>
          </a:xfrm>
          <a:prstGeom prst="rect">
            <a:avLst/>
          </a:prstGeom>
        </p:spPr>
      </p:pic>
      <p:sp>
        <p:nvSpPr>
          <p:cNvPr id="10" name="CaixaDeTexto 9">
            <a:extLst>
              <a:ext uri="{FF2B5EF4-FFF2-40B4-BE49-F238E27FC236}">
                <a16:creationId xmlns:a16="http://schemas.microsoft.com/office/drawing/2014/main" id="{788BA780-C1CF-426A-9D4C-BE4CA59604B2}"/>
              </a:ext>
            </a:extLst>
          </p:cNvPr>
          <p:cNvSpPr txBox="1"/>
          <p:nvPr/>
        </p:nvSpPr>
        <p:spPr>
          <a:xfrm>
            <a:off x="539932" y="3076173"/>
            <a:ext cx="11345231" cy="2585323"/>
          </a:xfrm>
          <a:prstGeom prst="rect">
            <a:avLst/>
          </a:prstGeom>
          <a:noFill/>
        </p:spPr>
        <p:txBody>
          <a:bodyPr wrap="square">
            <a:spAutoFit/>
          </a:bodyPr>
          <a:lstStyle/>
          <a:p>
            <a:pPr marL="285750" indent="-285750" algn="just">
              <a:buFont typeface="Arial" panose="020B0604020202020204" pitchFamily="34" charset="0"/>
              <a:buChar char="•"/>
            </a:pPr>
            <a:r>
              <a:rPr lang="pt-BR" dirty="0"/>
              <a:t>Dia 17/03 foi enviado memorando aos diretores solicitando que indicassem um servidor e um suplente para compor a Comissão (emissão de portaria) para trabalhar neste edital. </a:t>
            </a:r>
          </a:p>
          <a:p>
            <a:pPr algn="just"/>
            <a:r>
              <a:rPr lang="pt-BR" dirty="0"/>
              <a:t>    Obtivemos retorno dos </a:t>
            </a:r>
            <a:r>
              <a:rPr lang="pt-BR" dirty="0" err="1"/>
              <a:t>Câmpus</a:t>
            </a:r>
            <a:r>
              <a:rPr lang="pt-BR" dirty="0"/>
              <a:t> Gravataí, Jaguarão, Bagé, Novo Hamburgo, Sapiranga, Camaquã e Sapucaia do Sul.</a:t>
            </a:r>
          </a:p>
          <a:p>
            <a:pPr algn="just"/>
            <a:r>
              <a:rPr lang="pt-BR" dirty="0"/>
              <a:t>    Estamos com o esboço do edital pronto para organizar os ajustes finais com a equipe que irá trabalhar no novo edital e publicá-lo.</a:t>
            </a:r>
          </a:p>
          <a:p>
            <a:pPr marL="285750" indent="-285750" algn="just">
              <a:buFont typeface="Arial" panose="020B0604020202020204" pitchFamily="34" charset="0"/>
              <a:buChar char="•"/>
            </a:pPr>
            <a:r>
              <a:rPr lang="pt-BR" dirty="0"/>
              <a:t>Dia 15/04, participaram (Liliane –DEGAE e Carla –DTI) de uma reunião com a coordenação do PAC A colega Carla Pires da DTI irá disponibilizar a gravação dessa reunião assim que receber o link.</a:t>
            </a:r>
          </a:p>
          <a:p>
            <a:endParaRPr lang="pt-BR" dirty="0"/>
          </a:p>
        </p:txBody>
      </p:sp>
    </p:spTree>
    <p:extLst>
      <p:ext uri="{BB962C8B-B14F-4D97-AF65-F5344CB8AC3E}">
        <p14:creationId xmlns:p14="http://schemas.microsoft.com/office/powerpoint/2010/main" val="213934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dirty="0">
                <a:solidFill>
                  <a:srgbClr val="8DC641"/>
                </a:solidFill>
              </a:rPr>
              <a:t>Instituto Federal Sul-rio-grandense</a:t>
            </a:r>
            <a:endParaRPr lang="en-US" dirty="0">
              <a:solidFill>
                <a:srgbClr val="8DC641"/>
              </a:solidFill>
            </a:endParaRPr>
          </a:p>
        </p:txBody>
      </p:sp>
      <p:sp>
        <p:nvSpPr>
          <p:cNvPr id="5" name="Espaço Reservado para Número de Slide 4"/>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12" name="Image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24516">
            <a:off x="-50151" y="-363538"/>
            <a:ext cx="2787461" cy="3758848"/>
          </a:xfrm>
          <a:prstGeom prst="rect">
            <a:avLst/>
          </a:prstGeom>
        </p:spPr>
      </p:pic>
      <p:sp>
        <p:nvSpPr>
          <p:cNvPr id="15" name="Retângulo 14"/>
          <p:cNvSpPr/>
          <p:nvPr/>
        </p:nvSpPr>
        <p:spPr>
          <a:xfrm>
            <a:off x="0" y="1"/>
            <a:ext cx="12192000" cy="2116182"/>
          </a:xfrm>
          <a:prstGeom prst="rect">
            <a:avLst/>
          </a:prstGeom>
          <a:solidFill>
            <a:srgbClr val="347C3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BR" dirty="0">
              <a:solidFill>
                <a:srgbClr val="347C36"/>
              </a:solidFill>
            </a:endParaRPr>
          </a:p>
        </p:txBody>
      </p:sp>
      <p:pic>
        <p:nvPicPr>
          <p:cNvPr id="16" name="Image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0201" y="5503818"/>
            <a:ext cx="732032" cy="1362888"/>
          </a:xfrm>
          <a:prstGeom prst="rect">
            <a:avLst/>
          </a:prstGeom>
        </p:spPr>
      </p:pic>
      <p:sp>
        <p:nvSpPr>
          <p:cNvPr id="9" name="Retângulo 8"/>
          <p:cNvSpPr/>
          <p:nvPr/>
        </p:nvSpPr>
        <p:spPr>
          <a:xfrm>
            <a:off x="539932" y="396372"/>
            <a:ext cx="11652068" cy="1723549"/>
          </a:xfrm>
          <a:prstGeom prst="rect">
            <a:avLst/>
          </a:prstGeom>
        </p:spPr>
        <p:txBody>
          <a:bodyPr wrap="square">
            <a:spAutoFit/>
          </a:bodyPr>
          <a:lstStyle/>
          <a:p>
            <a:br>
              <a:rPr lang="pt-BR" altLang="pt-BR" dirty="0">
                <a:solidFill>
                  <a:schemeClr val="bg1"/>
                </a:solidFill>
                <a:latin typeface="Trebuchet MS" panose="020B0603020202020204" pitchFamily="34" charset="0"/>
              </a:rPr>
            </a:br>
            <a:r>
              <a:rPr lang="pt-BR" altLang="pt-BR" sz="4400" b="1" dirty="0">
                <a:solidFill>
                  <a:schemeClr val="bg1"/>
                </a:solidFill>
                <a:latin typeface="Trebuchet MS" panose="020B0603020202020204" pitchFamily="34" charset="0"/>
              </a:rPr>
              <a:t>5.5. Resumo do orçamento da Assistência Estudantil</a:t>
            </a:r>
            <a:endParaRPr lang="pt-BR" dirty="0">
              <a:solidFill>
                <a:srgbClr val="8DC641"/>
              </a:solidFill>
            </a:endParaRPr>
          </a:p>
        </p:txBody>
      </p:sp>
      <p:pic>
        <p:nvPicPr>
          <p:cNvPr id="8" name="Image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0825" y="6087762"/>
            <a:ext cx="756960" cy="277270"/>
          </a:xfrm>
          <a:prstGeom prst="rect">
            <a:avLst/>
          </a:prstGeom>
        </p:spPr>
      </p:pic>
      <p:sp>
        <p:nvSpPr>
          <p:cNvPr id="10" name="CaixaDeTexto 9">
            <a:extLst>
              <a:ext uri="{FF2B5EF4-FFF2-40B4-BE49-F238E27FC236}">
                <a16:creationId xmlns:a16="http://schemas.microsoft.com/office/drawing/2014/main" id="{788BA780-C1CF-426A-9D4C-BE4CA59604B2}"/>
              </a:ext>
            </a:extLst>
          </p:cNvPr>
          <p:cNvSpPr txBox="1"/>
          <p:nvPr/>
        </p:nvSpPr>
        <p:spPr>
          <a:xfrm>
            <a:off x="632698" y="3287538"/>
            <a:ext cx="11182300" cy="369332"/>
          </a:xfrm>
          <a:prstGeom prst="rect">
            <a:avLst/>
          </a:prstGeom>
          <a:noFill/>
        </p:spPr>
        <p:txBody>
          <a:bodyPr wrap="square">
            <a:spAutoFit/>
          </a:bodyPr>
          <a:lstStyle/>
          <a:p>
            <a:r>
              <a:rPr lang="pt-BR" dirty="0"/>
              <a:t>Tabela a ser projetada pela CAPAE/DEGAE</a:t>
            </a:r>
          </a:p>
        </p:txBody>
      </p:sp>
    </p:spTree>
    <p:extLst>
      <p:ext uri="{BB962C8B-B14F-4D97-AF65-F5344CB8AC3E}">
        <p14:creationId xmlns:p14="http://schemas.microsoft.com/office/powerpoint/2010/main" val="233823073"/>
      </p:ext>
    </p:extLst>
  </p:cSld>
  <p:clrMapOvr>
    <a:masterClrMapping/>
  </p:clrMapOvr>
</p:sld>
</file>

<file path=ppt/theme/theme1.xml><?xml version="1.0" encoding="utf-8"?>
<a:theme xmlns:a="http://schemas.openxmlformats.org/drawingml/2006/main" name="Office Theme">
  <a:themeElements>
    <a:clrScheme name="Personalizada 2">
      <a:dk1>
        <a:srgbClr val="454F59"/>
      </a:dk1>
      <a:lt1>
        <a:sysClr val="window" lastClr="FFFFFF"/>
      </a:lt1>
      <a:dk2>
        <a:srgbClr val="6A7887"/>
      </a:dk2>
      <a:lt2>
        <a:srgbClr val="E7E6E6"/>
      </a:lt2>
      <a:accent1>
        <a:srgbClr val="1D9A78"/>
      </a:accent1>
      <a:accent2>
        <a:srgbClr val="7BC68E"/>
      </a:accent2>
      <a:accent3>
        <a:srgbClr val="3F3F3F"/>
      </a:accent3>
      <a:accent4>
        <a:srgbClr val="3F3F3F"/>
      </a:accent4>
      <a:accent5>
        <a:srgbClr val="595959"/>
      </a:accent5>
      <a:accent6>
        <a:srgbClr val="595959"/>
      </a:accent6>
      <a:hlink>
        <a:srgbClr val="595959"/>
      </a:hlink>
      <a:folHlink>
        <a:srgbClr val="595959"/>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998</TotalTime>
  <Words>503</Words>
  <Application>Microsoft Office PowerPoint</Application>
  <PresentationFormat>Widescreen</PresentationFormat>
  <Paragraphs>44</Paragraphs>
  <Slides>6</Slides>
  <Notes>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vt:i4>
      </vt:variant>
    </vt:vector>
  </HeadingPairs>
  <TitlesOfParts>
    <vt:vector size="10" baseType="lpstr">
      <vt:lpstr>Arial</vt:lpstr>
      <vt:lpstr>Calibri</vt:lpstr>
      <vt:lpstr>Trebuchet MS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Cidadania e Diversidade na Rede Federal de EPT</dc:title>
  <dc:creator>Lisiane Correa Gomes Silveira</dc:creator>
  <cp:lastModifiedBy>Veridiana Krolow Bosenbecker</cp:lastModifiedBy>
  <cp:revision>92</cp:revision>
  <dcterms:created xsi:type="dcterms:W3CDTF">2015-05-22T17:18:56Z</dcterms:created>
  <dcterms:modified xsi:type="dcterms:W3CDTF">2021-04-27T16:58:42Z</dcterms:modified>
</cp:coreProperties>
</file>