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298188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506560" y="160020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8" name="PlaceHolder 6"/>
          <p:cNvSpPr>
            <a:spLocks noGrp="1"/>
          </p:cNvSpPr>
          <p:nvPr>
            <p:ph type="body"/>
          </p:nvPr>
        </p:nvSpPr>
        <p:spPr>
          <a:xfrm>
            <a:off x="298188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09" name="PlaceHolder 7"/>
          <p:cNvSpPr>
            <a:spLocks noGrp="1"/>
          </p:cNvSpPr>
          <p:nvPr>
            <p:ph type="body"/>
          </p:nvPr>
        </p:nvSpPr>
        <p:spPr>
          <a:xfrm>
            <a:off x="5506560" y="4146120"/>
            <a:ext cx="240408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746712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283640" y="414612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283640" y="1600200"/>
            <a:ext cx="36439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457200" y="4146120"/>
            <a:ext cx="746712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8762760" y="0"/>
            <a:ext cx="36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Line 2"/>
          <p:cNvSpPr/>
          <p:nvPr/>
        </p:nvSpPr>
        <p:spPr>
          <a:xfrm>
            <a:off x="759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Line 3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 hidden="1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Line 5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 hidden="1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2286000" y="3124080"/>
            <a:ext cx="6171840" cy="189396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3000" spc="-1" strike="noStrike" cap="small">
                <a:solidFill>
                  <a:srgbClr val="575f6d"/>
                </a:solidFill>
                <a:latin typeface="Century Schoolbook"/>
              </a:rPr>
              <a:t>Clique para editar o estilo do título mestre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dt"/>
          </p:nvPr>
        </p:nvSpPr>
        <p:spPr>
          <a:xfrm rot="5400000">
            <a:off x="7765200" y="1174320"/>
            <a:ext cx="2285640" cy="38052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788355DF-8555-4EEA-80BF-91EDEEDA7A47}" type="datetime">
              <a:rPr b="0" lang="pt-BR" sz="1200" spc="-1" strike="noStrike">
                <a:solidFill>
                  <a:srgbClr val="575f6d"/>
                </a:solidFill>
                <a:latin typeface="Century Schoolbook"/>
              </a:rPr>
              <a:t>25/04/19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ftr"/>
          </p:nvPr>
        </p:nvSpPr>
        <p:spPr>
          <a:xfrm rot="5400000">
            <a:off x="7077240" y="4181400"/>
            <a:ext cx="3657240" cy="38376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9" name="CustomShape 10"/>
          <p:cNvSpPr/>
          <p:nvPr/>
        </p:nvSpPr>
        <p:spPr>
          <a:xfrm>
            <a:off x="380880" y="0"/>
            <a:ext cx="609120" cy="685764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276480" y="0"/>
            <a:ext cx="104400" cy="685764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990720" y="0"/>
            <a:ext cx="181440" cy="685764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1141200" y="0"/>
            <a:ext cx="230040" cy="685764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3" name="Line 14"/>
          <p:cNvSpPr/>
          <p:nvPr/>
        </p:nvSpPr>
        <p:spPr>
          <a:xfrm>
            <a:off x="10620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  <a:alpha val="7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" name="Line 15"/>
          <p:cNvSpPr/>
          <p:nvPr/>
        </p:nvSpPr>
        <p:spPr>
          <a:xfrm>
            <a:off x="91440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20000"/>
                <a:alpha val="8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" name="Line 16"/>
          <p:cNvSpPr/>
          <p:nvPr/>
        </p:nvSpPr>
        <p:spPr>
          <a:xfrm>
            <a:off x="85392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" name="Line 17"/>
          <p:cNvSpPr/>
          <p:nvPr/>
        </p:nvSpPr>
        <p:spPr>
          <a:xfrm>
            <a:off x="1726560" y="0"/>
            <a:ext cx="360" cy="6858000"/>
          </a:xfrm>
          <a:prstGeom prst="line">
            <a:avLst/>
          </a:prstGeom>
          <a:ln w="28440">
            <a:solidFill>
              <a:schemeClr val="accent1">
                <a:tint val="60000"/>
                <a:alpha val="82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" name="Line 18"/>
          <p:cNvSpPr/>
          <p:nvPr/>
        </p:nvSpPr>
        <p:spPr>
          <a:xfrm>
            <a:off x="1066680" y="0"/>
            <a:ext cx="360" cy="6858000"/>
          </a:xfrm>
          <a:prstGeom prst="line">
            <a:avLst/>
          </a:prstGeom>
          <a:ln w="936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" name="Line 19"/>
          <p:cNvSpPr/>
          <p:nvPr/>
        </p:nvSpPr>
        <p:spPr>
          <a:xfrm>
            <a:off x="91137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" name="CustomShape 20"/>
          <p:cNvSpPr/>
          <p:nvPr/>
        </p:nvSpPr>
        <p:spPr>
          <a:xfrm>
            <a:off x="1219320" y="0"/>
            <a:ext cx="75960" cy="685764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609480" y="3429000"/>
            <a:ext cx="1294920" cy="1294920"/>
          </a:xfrm>
          <a:prstGeom prst="ellipse">
            <a:avLst/>
          </a:prstGeom>
          <a:solidFill>
            <a:schemeClr val="accent1"/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1309680" y="4866840"/>
            <a:ext cx="641160" cy="641160"/>
          </a:xfrm>
          <a:prstGeom prst="ellipse">
            <a:avLst/>
          </a:prstGeom>
          <a:ln w="2844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2" name="CustomShape 23"/>
          <p:cNvSpPr/>
          <p:nvPr/>
        </p:nvSpPr>
        <p:spPr>
          <a:xfrm>
            <a:off x="1091160" y="5500800"/>
            <a:ext cx="136800" cy="136800"/>
          </a:xfrm>
          <a:prstGeom prst="ellipse">
            <a:avLst/>
          </a:prstGeom>
          <a:ln w="1260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1664280" y="5788080"/>
            <a:ext cx="273960" cy="273960"/>
          </a:xfrm>
          <a:prstGeom prst="ellipse">
            <a:avLst/>
          </a:prstGeom>
          <a:ln w="1260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4" name="CustomShape 25"/>
          <p:cNvSpPr/>
          <p:nvPr/>
        </p:nvSpPr>
        <p:spPr>
          <a:xfrm>
            <a:off x="1905120" y="4495680"/>
            <a:ext cx="365400" cy="365400"/>
          </a:xfrm>
          <a:prstGeom prst="ellipse">
            <a:avLst/>
          </a:prstGeom>
          <a:ln w="2844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1325520" y="4928760"/>
            <a:ext cx="609120" cy="5173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6DB70229-8B55-4E31-8E0E-8694372218A7}" type="slidenum">
              <a:rPr b="1" lang="pt-BR" sz="1400" spc="-1" strike="noStrike">
                <a:solidFill>
                  <a:srgbClr val="ffffff"/>
                </a:solidFill>
                <a:latin typeface="Century Schoolbook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Clique para editar o formato do texto da estrutura de tópicos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Century Schoolbook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Century Schoolbook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600" spc="-1" strike="noStrike">
                <a:solidFill>
                  <a:srgbClr val="000000"/>
                </a:solidFill>
                <a:latin typeface="Century Schoolbook"/>
              </a:rPr>
              <a:t>4.º nível da estrutura de tópicos</a:t>
            </a:r>
            <a:endParaRPr b="0" lang="pt-BR" sz="16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entury Schoolbook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Century Schoolbook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entury Schoolbook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Century Schoolbook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Century Schoolbook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Line 1"/>
          <p:cNvSpPr/>
          <p:nvPr/>
        </p:nvSpPr>
        <p:spPr>
          <a:xfrm>
            <a:off x="8762760" y="0"/>
            <a:ext cx="360" cy="6858000"/>
          </a:xfrm>
          <a:prstGeom prst="line">
            <a:avLst/>
          </a:prstGeom>
          <a:ln w="38160">
            <a:solidFill>
              <a:schemeClr val="accent1">
                <a:tint val="60000"/>
                <a:alpha val="93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Line 2"/>
          <p:cNvSpPr/>
          <p:nvPr/>
        </p:nvSpPr>
        <p:spPr>
          <a:xfrm>
            <a:off x="75960" y="0"/>
            <a:ext cx="360" cy="6858000"/>
          </a:xfrm>
          <a:prstGeom prst="line">
            <a:avLst/>
          </a:prstGeom>
          <a:ln w="57240">
            <a:solidFill>
              <a:schemeClr val="accent1">
                <a:tint val="60000"/>
              </a:schemeClr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Line 3"/>
          <p:cNvSpPr/>
          <p:nvPr/>
        </p:nvSpPr>
        <p:spPr>
          <a:xfrm>
            <a:off x="8991360" y="0"/>
            <a:ext cx="360" cy="68580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CustomShape 4"/>
          <p:cNvSpPr/>
          <p:nvPr/>
        </p:nvSpPr>
        <p:spPr>
          <a:xfrm>
            <a:off x="8839080" y="0"/>
            <a:ext cx="304560" cy="685764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7" name="Line 5"/>
          <p:cNvSpPr/>
          <p:nvPr/>
        </p:nvSpPr>
        <p:spPr>
          <a:xfrm>
            <a:off x="8915400" y="0"/>
            <a:ext cx="360" cy="6858000"/>
          </a:xfrm>
          <a:prstGeom prst="line">
            <a:avLst/>
          </a:prstGeom>
          <a:ln w="9360">
            <a:solidFill>
              <a:schemeClr val="accent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6"/>
          <p:cNvSpPr/>
          <p:nvPr/>
        </p:nvSpPr>
        <p:spPr>
          <a:xfrm>
            <a:off x="8156520" y="5715000"/>
            <a:ext cx="548280" cy="548280"/>
          </a:xfrm>
          <a:prstGeom prst="ellipse">
            <a:avLst/>
          </a:prstGeom>
          <a:ln w="38160">
            <a:noFill/>
          </a:ln>
          <a:effectLst>
            <a:outerShdw blurRad="50800" dir="5400000" dist="24840" rotWithShape="0">
              <a:srgbClr val="000000">
                <a:alpha val="4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9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7467120" cy="1142640"/>
          </a:xfrm>
          <a:prstGeom prst="rect">
            <a:avLst/>
          </a:prstGeom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pt-BR" sz="3000" spc="-1" strike="noStrike" cap="small">
                <a:solidFill>
                  <a:srgbClr val="575f6d"/>
                </a:solidFill>
                <a:latin typeface="Century Schoolbook"/>
              </a:rPr>
              <a:t>Clique para editar o estilo do título mestre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0" name="PlaceHolder 8"/>
          <p:cNvSpPr>
            <a:spLocks noGrp="1"/>
          </p:cNvSpPr>
          <p:nvPr>
            <p:ph type="body"/>
          </p:nvPr>
        </p:nvSpPr>
        <p:spPr>
          <a:xfrm>
            <a:off x="457200" y="1600200"/>
            <a:ext cx="7467120" cy="4873320"/>
          </a:xfrm>
          <a:prstGeom prst="rect">
            <a:avLst/>
          </a:prstGeom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Clique para editar os estilos do texto mestre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Segundo nível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2" marL="914400" indent="-182520">
              <a:lnSpc>
                <a:spcPct val="100000"/>
              </a:lnSpc>
              <a:spcBef>
                <a:spcPts val="360"/>
              </a:spcBef>
              <a:buClr>
                <a:srgbClr val="e07630"/>
              </a:buClr>
              <a:buSzPct val="60000"/>
              <a:buFont typeface="Wingdings" charset="2"/>
              <a:buChar char=""/>
            </a:pPr>
            <a:r>
              <a:rPr b="0" lang="pt-BR" sz="1800" spc="-1" strike="noStrike">
                <a:solidFill>
                  <a:srgbClr val="000000"/>
                </a:solidFill>
                <a:latin typeface="Century Schoolbook"/>
              </a:rPr>
              <a:t>Terceiro nível</a:t>
            </a:r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  <a:p>
            <a:pPr lvl="3" marL="1188720" indent="-182520">
              <a:lnSpc>
                <a:spcPct val="100000"/>
              </a:lnSpc>
              <a:spcBef>
                <a:spcPts val="360"/>
              </a:spcBef>
              <a:buClr>
                <a:srgbClr val="fec2ae"/>
              </a:buClr>
              <a:buSzPct val="60000"/>
              <a:buFont typeface="Wingdings" charset="2"/>
              <a:buChar char=""/>
            </a:pPr>
            <a:r>
              <a:rPr b="0" lang="pt-BR" sz="1800" spc="-1" strike="noStrike">
                <a:solidFill>
                  <a:srgbClr val="000000"/>
                </a:solidFill>
                <a:latin typeface="Century Schoolbook"/>
              </a:rPr>
              <a:t>Quarto nível</a:t>
            </a:r>
            <a:endParaRPr b="0" lang="pt-BR" sz="1800" spc="-1" strike="noStrike">
              <a:solidFill>
                <a:srgbClr val="000000"/>
              </a:solidFill>
              <a:latin typeface="Century Schoolbook"/>
            </a:endParaRPr>
          </a:p>
          <a:p>
            <a:pPr lvl="4" marL="1463040" indent="-182520">
              <a:lnSpc>
                <a:spcPct val="100000"/>
              </a:lnSpc>
              <a:spcBef>
                <a:spcPts val="320"/>
              </a:spcBef>
              <a:buClr>
                <a:srgbClr val="bcc9e9"/>
              </a:buClr>
              <a:buSzPct val="68000"/>
              <a:buFont typeface="Wingdings 2" charset="2"/>
              <a:buChar char=""/>
            </a:pPr>
            <a:r>
              <a:rPr b="0" lang="pt-BR" sz="1600" spc="-1" strike="noStrike">
                <a:solidFill>
                  <a:srgbClr val="000000"/>
                </a:solidFill>
                <a:latin typeface="Century Schoolbook"/>
              </a:rPr>
              <a:t>Quinto nível</a:t>
            </a:r>
            <a:endParaRPr b="0" lang="pt-BR" sz="1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71" name="PlaceHolder 9"/>
          <p:cNvSpPr>
            <a:spLocks noGrp="1"/>
          </p:cNvSpPr>
          <p:nvPr>
            <p:ph type="dt"/>
          </p:nvPr>
        </p:nvSpPr>
        <p:spPr>
          <a:xfrm rot="5400000">
            <a:off x="7589520" y="1081800"/>
            <a:ext cx="2011320" cy="383760"/>
          </a:xfrm>
          <a:prstGeom prst="rect">
            <a:avLst/>
          </a:prstGeom>
        </p:spPr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310CF7FE-7659-4547-8560-DCD57F6C0475}" type="datetime">
              <a:rPr b="0" lang="pt-BR" sz="1200" spc="-1" strike="noStrike">
                <a:solidFill>
                  <a:srgbClr val="575f6d"/>
                </a:solidFill>
                <a:latin typeface="Century Schoolbook"/>
              </a:rPr>
              <a:t>25/04/19</a:t>
            </a:fld>
            <a:endParaRPr b="0" lang="pt-BR" sz="1200" spc="-1" strike="noStrike">
              <a:latin typeface="Times New Roman"/>
            </a:endParaRPr>
          </a:p>
        </p:txBody>
      </p:sp>
      <p:sp>
        <p:nvSpPr>
          <p:cNvPr id="72" name="PlaceHolder 10"/>
          <p:cNvSpPr>
            <a:spLocks noGrp="1"/>
          </p:cNvSpPr>
          <p:nvPr>
            <p:ph type="sldNum"/>
          </p:nvPr>
        </p:nvSpPr>
        <p:spPr>
          <a:xfrm>
            <a:off x="8129160" y="5734080"/>
            <a:ext cx="609120" cy="520920"/>
          </a:xfrm>
          <a:prstGeom prst="rect">
            <a:avLst/>
          </a:prstGeom>
        </p:spPr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fld id="{AEB815B5-B354-40CA-94A1-C7FFB2C41D04}" type="slidenum">
              <a:rPr b="1" lang="pt-BR" sz="1400" spc="-1" strike="noStrike">
                <a:solidFill>
                  <a:srgbClr val="ffffff"/>
                </a:solidFill>
                <a:latin typeface="Century Schoolbook"/>
              </a:rPr>
              <a:t>&lt;número&gt;</a:t>
            </a:fld>
            <a:endParaRPr b="0" lang="pt-BR" sz="1400" spc="-1" strike="noStrike">
              <a:latin typeface="Times New Roman"/>
            </a:endParaRPr>
          </a:p>
        </p:txBody>
      </p:sp>
      <p:sp>
        <p:nvSpPr>
          <p:cNvPr id="73" name="PlaceHolder 11"/>
          <p:cNvSpPr>
            <a:spLocks noGrp="1"/>
          </p:cNvSpPr>
          <p:nvPr>
            <p:ph type="ftr"/>
          </p:nvPr>
        </p:nvSpPr>
        <p:spPr>
          <a:xfrm rot="5400000">
            <a:off x="6990480" y="3737160"/>
            <a:ext cx="3200040" cy="365400"/>
          </a:xfrm>
          <a:prstGeom prst="rect">
            <a:avLst/>
          </a:prstGeom>
        </p:spPr>
        <p:txBody>
          <a:bodyPr lIns="90000" rIns="90000" tIns="45000" bIns="45000" anchor="ctr"/>
          <a:p>
            <a:endParaRPr b="0" lang="pt-BR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2286000" y="3124080"/>
            <a:ext cx="6171840" cy="1893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pt-BR" sz="3000" spc="-1" strike="noStrike" cap="all">
                <a:solidFill>
                  <a:srgbClr val="575f6d"/>
                </a:solidFill>
                <a:latin typeface="Century Schoolbook"/>
              </a:rPr>
              <a:t>Ação de permanência no curso técnico em administração – modalidade proeja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2286000" y="5003280"/>
            <a:ext cx="6171840" cy="1371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pt-BR" sz="1800" spc="-1" strike="noStrike">
                <a:solidFill>
                  <a:srgbClr val="575f6d"/>
                </a:solidFill>
                <a:latin typeface="Century Schoolbook"/>
              </a:rPr>
              <a:t>Aline Severo da Silva</a:t>
            </a: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pt-BR" sz="1800" spc="-1" strike="noStrike">
                <a:solidFill>
                  <a:srgbClr val="575f6d"/>
                </a:solidFill>
                <a:latin typeface="Century Schoolbook"/>
              </a:rPr>
              <a:t>Marcelio Adriano Diogo</a:t>
            </a:r>
            <a:endParaRPr b="0" lang="pt-BR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1" lang="pt-BR" sz="1800" spc="-1" strike="noStrike">
                <a:solidFill>
                  <a:srgbClr val="575f6d"/>
                </a:solidFill>
                <a:latin typeface="Century Schoolbook"/>
              </a:rPr>
              <a:t>Vanessa Logue Dias</a:t>
            </a:r>
            <a:endParaRPr b="0" lang="pt-BR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pt-BR" sz="32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Se sim ou talvez, o que motivaria seu retorno?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vontade de estudar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crescer intelectualmente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conseguir um emprego melhor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melhores condições financeiras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o fato de gostar e se identificar com o curso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dar uma vida melhor para a família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estímulo da instituição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aprender a mexer no computador 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por ter se tornado uma pessoa melhor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pt-BR" sz="32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Pergunta 7: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135" name="Imagem 3" descr=""/>
          <p:cNvPicPr/>
          <p:nvPr/>
        </p:nvPicPr>
        <p:blipFill>
          <a:blip r:embed="rId1"/>
          <a:stretch/>
        </p:blipFill>
        <p:spPr>
          <a:xfrm>
            <a:off x="1071360" y="2286000"/>
            <a:ext cx="5905080" cy="4140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pt-BR" sz="3000" spc="-1" strike="noStrike" cap="small">
                <a:solidFill>
                  <a:srgbClr val="575f6d"/>
                </a:solidFill>
                <a:latin typeface="Century Schoolbook"/>
              </a:rPr>
              <a:t>Considerações finais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457200" y="1600200"/>
            <a:ext cx="804348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8000"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Os resultados da intervenção podem ser mensurados pelo número de alunos alcançados na proposta e pelos que efetivamente voltaram aos estudos. 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Um índice de 96,6% dos estudantes evadidos que responderam voluntariamente ao questionário dizem indicar o instituto para um amigo ou conhecido. 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Além disso, a grande maioria lista uma série de progressos obtidos no tempo de permanência no curso.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De acordo com nossos registros, retornaram para o curso, em 2018/1, 5 alunos; em 2018/2, 11 alunos e em 2019/1, 11 alunos.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0" lang="pt-BR" sz="3000" spc="-1" strike="noStrike" cap="small">
                <a:solidFill>
                  <a:srgbClr val="575f6d"/>
                </a:solidFill>
                <a:latin typeface="Century Schoolbook"/>
              </a:rPr>
              <a:t>Contexto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Câmpus Sapucaia do Sul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Há ações de permanência e êxito em todos os cursos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 </a:t>
            </a: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Recorte: ação de permanência no PROEJA - 2018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3000" spc="-1" strike="noStrike" cap="small">
                <a:solidFill>
                  <a:srgbClr val="575f6d"/>
                </a:solidFill>
                <a:latin typeface="Century Schoolbook"/>
              </a:rPr>
              <a:t>DESCRIÇÃO DA EXPERIÊNCIA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Lista dos alunos evadidos do curso de Técnico em Administração dos últimos três anos (2016-2018).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Contato com os alunos: causas de desistência e contato para a retomada dos estudos.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Envio de e-mail e de mensagens via WhatsApp a 140 alunos.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O contato foi feito pelo Professor Marcelio Diogo – Matemática 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3000" spc="-1" strike="noStrike" cap="small">
                <a:solidFill>
                  <a:srgbClr val="575f6d"/>
                </a:solidFill>
                <a:latin typeface="Century Schoolbook"/>
              </a:rPr>
              <a:t>DESCRIÇÃO DA EXPERIÊNCIA</a:t>
            </a:r>
            <a:endParaRPr b="0" lang="pt-BR" sz="30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35000"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3800" spc="-1" strike="noStrike">
                <a:solidFill>
                  <a:srgbClr val="000000"/>
                </a:solidFill>
                <a:latin typeface="Century Schoolbook"/>
              </a:rPr>
              <a:t>Os alunos preencheram um formulário no Google Docs:</a:t>
            </a:r>
            <a:endParaRPr b="0" lang="pt-BR" sz="38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38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Título: Diagnóstico Permanência e Êxito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Perguntas: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1. Qual seu nome?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2. O que você está fazendo atualmente?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(  ) Estudando (  ) Trabalhando (  ) Sem atividades formais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3. Quais as razões para sua desistência do curso Técnico em Administração no IFSul - campus Sapucaia do Sul?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4. Em sua percepção, o instituto poderia ter feito algo para ter evitado sua desistência?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(  ) Sim (  ) Não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Se sim, por favor, descreva o que no seu ponto de vista faltou ou poderia ter sido feito pelo instituto para evitar sua evasão.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5. Você teria interesse em retornar para o instituto e retomar seus estudos?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(  ) Sim (  ) Não (  ) Talvez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Se sim ou talvez, o que motivaria seu retorno?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6. Você indicaria o instituto para um amigo ou conhecido prosseguir seus estudos?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(  ) Sim (  ) Não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/>
          </a:bodyPr>
          <a:p>
            <a:pPr>
              <a:lnSpc>
                <a:spcPct val="100000"/>
              </a:lnSpc>
            </a:pPr>
            <a:r>
              <a:rPr b="1" lang="pt-BR" sz="36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36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Um total de 29 estudantes acessaram o formulário.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marL="274320" indent="-273960">
              <a:lnSpc>
                <a:spcPct val="100000"/>
              </a:lnSpc>
              <a:spcBef>
                <a:spcPts val="6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Pergunta 1 :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120" name="Imagem 3" descr=""/>
          <p:cNvPicPr/>
          <p:nvPr/>
        </p:nvPicPr>
        <p:blipFill>
          <a:blip r:embed="rId1"/>
          <a:stretch/>
        </p:blipFill>
        <p:spPr>
          <a:xfrm>
            <a:off x="714240" y="3000240"/>
            <a:ext cx="7357680" cy="3500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32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Pergunta 2: Quais as razões para sua desistência do curso Técnico em Administração no IFSul - campus Sapucaia do Sul?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problemas de saúde com o próprio aluno ou na família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falta de condições financeiras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não recebimento de verba da Assistência Estudantil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horário de trabalho incompatível com as aulas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mudança de estado 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gravidez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28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28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Pergunta 3: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125" name="Imagem 3" descr=""/>
          <p:cNvPicPr/>
          <p:nvPr/>
        </p:nvPicPr>
        <p:blipFill>
          <a:blip r:embed="rId1"/>
          <a:stretch/>
        </p:blipFill>
        <p:spPr>
          <a:xfrm>
            <a:off x="1214280" y="2214720"/>
            <a:ext cx="6571800" cy="4285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32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Se sim, por favor, descreva o que no seu ponto de vista faltou ou poderia ter sido feito pelo instituto para evitar sua evasão.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possibilidade de trancar o curso no primeiro semestre (não é permitido no campus)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recebimento de auxílio transporte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mudança em algumas metodologias de ensino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convênio do IFSul com o SINE e prefeitura para conseguir empregos para os alunos 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 lvl="1" marL="640080" indent="-273960">
              <a:lnSpc>
                <a:spcPct val="100000"/>
              </a:lnSpc>
              <a:spcBef>
                <a:spcPts val="420"/>
              </a:spcBef>
              <a:buClr>
                <a:srgbClr val="fe8637"/>
              </a:buClr>
              <a:buSzPct val="80000"/>
              <a:buFont typeface="Wingdings 2" charset="2"/>
              <a:buChar char=""/>
            </a:pPr>
            <a:r>
              <a:rPr b="0" lang="pt-BR" sz="2100" spc="-1" strike="noStrike">
                <a:solidFill>
                  <a:srgbClr val="000000"/>
                </a:solidFill>
                <a:latin typeface="Century Schoolbook"/>
              </a:rPr>
              <a:t>resolução de problemas de transporte com a Real Rodovias (empresa que atua no transporte público em Sapucaia)</a:t>
            </a: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100" spc="-1" strike="noStrike">
              <a:solidFill>
                <a:srgbClr val="000000"/>
              </a:solidFill>
              <a:latin typeface="Century Schoolboo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746712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/>
          <a:p>
            <a:pPr>
              <a:lnSpc>
                <a:spcPct val="100000"/>
              </a:lnSpc>
            </a:pPr>
            <a:r>
              <a:rPr b="1" lang="pt-BR" sz="3200" spc="-1" strike="noStrike" cap="small">
                <a:solidFill>
                  <a:srgbClr val="575f6d"/>
                </a:solidFill>
                <a:latin typeface="Century Schoolbook"/>
              </a:rPr>
              <a:t>resultados</a:t>
            </a:r>
            <a:endParaRPr b="0" lang="pt-BR" sz="3200" spc="-1" strike="noStrike">
              <a:solidFill>
                <a:srgbClr val="000000"/>
              </a:solidFill>
              <a:latin typeface="Century Schoolbook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7467120" cy="4873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274320" indent="-273960">
              <a:lnSpc>
                <a:spcPct val="100000"/>
              </a:lnSpc>
              <a:spcBef>
                <a:spcPts val="601"/>
              </a:spcBef>
              <a:buClr>
                <a:srgbClr val="fe8637"/>
              </a:buClr>
              <a:buSzPct val="70000"/>
              <a:buFont typeface="Wingdings" charset="2"/>
              <a:buChar char=""/>
            </a:pPr>
            <a:r>
              <a:rPr b="0" lang="pt-BR" sz="2400" spc="-1" strike="noStrike">
                <a:solidFill>
                  <a:srgbClr val="000000"/>
                </a:solidFill>
                <a:latin typeface="Century Schoolbook"/>
              </a:rPr>
              <a:t>Pergunta 5:</a:t>
            </a: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pt-BR" sz="2400" spc="-1" strike="noStrike">
              <a:solidFill>
                <a:srgbClr val="000000"/>
              </a:solidFill>
              <a:latin typeface="Century Schoolbook"/>
            </a:endParaRPr>
          </a:p>
        </p:txBody>
      </p:sp>
      <p:pic>
        <p:nvPicPr>
          <p:cNvPr id="130" name="Imagem 3" descr=""/>
          <p:cNvPicPr/>
          <p:nvPr/>
        </p:nvPicPr>
        <p:blipFill>
          <a:blip r:embed="rId1"/>
          <a:stretch/>
        </p:blipFill>
        <p:spPr>
          <a:xfrm>
            <a:off x="1071360" y="2143080"/>
            <a:ext cx="5826240" cy="4096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261</TotalTime>
  <Application>LibreOffice/6.1.0.3$Windows_X86_64 LibreOffice_project/efb621ed25068d70781dc026f7e9c5187a4decd1</Application>
  <Company>Campus Sapucaia do Sul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2019-04-23T19:09:28Z</dcterms:created>
  <dc:creator>IF Sul-rio-grandense</dc:creator>
  <dc:description/>
  <dc:language>pt-BR</dc:language>
  <cp:lastModifiedBy/>
  <dcterms:modified xsi:type="dcterms:W3CDTF">2019-04-25T14:20:42Z</dcterms:modified>
  <cp:revision>5</cp:revision>
  <dc:subject/>
  <dc:title>Ação de permanência no curso técnico em administração – modalidade proeja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Campus Sapucaia do Sul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Apresentação na tela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12</vt:i4>
  </property>
</Properties>
</file>