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70" r:id="rId12"/>
    <p:sldId id="269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135-C0AC-4C0F-A116-2F217D7552B9}" type="datetimeFigureOut">
              <a:rPr lang="pt-BR" smtClean="0"/>
              <a:t>24/04/2019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36EE1-F69E-4194-99EB-23F011F6FE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7428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135-C0AC-4C0F-A116-2F217D7552B9}" type="datetimeFigureOut">
              <a:rPr lang="pt-BR" smtClean="0"/>
              <a:t>24/04/2019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36EE1-F69E-4194-99EB-23F011F6FE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9403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135-C0AC-4C0F-A116-2F217D7552B9}" type="datetimeFigureOut">
              <a:rPr lang="pt-BR" smtClean="0"/>
              <a:t>24/04/2019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36EE1-F69E-4194-99EB-23F011F6FE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4136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135-C0AC-4C0F-A116-2F217D7552B9}" type="datetimeFigureOut">
              <a:rPr lang="pt-BR" smtClean="0"/>
              <a:t>24/04/2019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36EE1-F69E-4194-99EB-23F011F6FE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4772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135-C0AC-4C0F-A116-2F217D7552B9}" type="datetimeFigureOut">
              <a:rPr lang="pt-BR" smtClean="0"/>
              <a:t>24/04/2019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36EE1-F69E-4194-99EB-23F011F6FE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0854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135-C0AC-4C0F-A116-2F217D7552B9}" type="datetimeFigureOut">
              <a:rPr lang="pt-BR" smtClean="0"/>
              <a:t>24/04/2019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36EE1-F69E-4194-99EB-23F011F6FE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2890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135-C0AC-4C0F-A116-2F217D7552B9}" type="datetimeFigureOut">
              <a:rPr lang="pt-BR" smtClean="0"/>
              <a:t>24/04/2019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36EE1-F69E-4194-99EB-23F011F6FE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8026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135-C0AC-4C0F-A116-2F217D7552B9}" type="datetimeFigureOut">
              <a:rPr lang="pt-BR" smtClean="0"/>
              <a:t>24/04/2019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36EE1-F69E-4194-99EB-23F011F6FE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4305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135-C0AC-4C0F-A116-2F217D7552B9}" type="datetimeFigureOut">
              <a:rPr lang="pt-BR" smtClean="0"/>
              <a:t>24/04/2019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36EE1-F69E-4194-99EB-23F011F6FE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1839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135-C0AC-4C0F-A116-2F217D7552B9}" type="datetimeFigureOut">
              <a:rPr lang="pt-BR" smtClean="0"/>
              <a:t>24/04/2019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36EE1-F69E-4194-99EB-23F011F6FE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73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C135-C0AC-4C0F-A116-2F217D7552B9}" type="datetimeFigureOut">
              <a:rPr lang="pt-BR" smtClean="0"/>
              <a:t>24/04/2019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36EE1-F69E-4194-99EB-23F011F6FE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7642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8C135-C0AC-4C0F-A116-2F217D7552B9}" type="datetimeFigureOut">
              <a:rPr lang="pt-BR" smtClean="0"/>
              <a:t>24/04/2019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36EE1-F69E-4194-99EB-23F011F6FE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1803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1º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SEMINÁRIO SOBRE ACESSO, PERMANÊNCIA E ÊXITO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BR" b="1" dirty="0"/>
              <a:t>C</a:t>
            </a:r>
            <a:r>
              <a:rPr lang="pt-BR" b="1" dirty="0" smtClean="0"/>
              <a:t>urso </a:t>
            </a:r>
            <a:r>
              <a:rPr lang="pt-BR" b="1" dirty="0"/>
              <a:t>de licenciatura em Pedagogia e </a:t>
            </a:r>
            <a:r>
              <a:rPr lang="pt-BR" b="1" dirty="0" smtClean="0"/>
              <a:t>Curso </a:t>
            </a:r>
            <a:r>
              <a:rPr lang="pt-BR" b="1" dirty="0"/>
              <a:t>de formação pedagógica para graduados não </a:t>
            </a:r>
            <a:r>
              <a:rPr lang="pt-BR" b="1" dirty="0" smtClean="0"/>
              <a:t>licenciados</a:t>
            </a:r>
            <a:r>
              <a:rPr lang="pt-BR" b="1" dirty="0"/>
              <a:t> </a:t>
            </a:r>
            <a:r>
              <a:rPr lang="pt-BR" b="1" dirty="0" smtClean="0"/>
              <a:t>– modalidade a distância</a:t>
            </a:r>
            <a:r>
              <a:rPr lang="pt-BR" dirty="0" smtClean="0"/>
              <a:t>.</a:t>
            </a:r>
            <a:endParaRPr lang="pt-BR" dirty="0"/>
          </a:p>
          <a:p>
            <a:r>
              <a:rPr lang="pt-BR" dirty="0" smtClean="0"/>
              <a:t>IFSUL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683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Impossibilidade de realizar o curso com foco e dedicação necessários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b="1" dirty="0" smtClean="0"/>
              <a:t>Matrícula em outra instituição superior pública;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240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 os professores e equipe: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Retornar os dados coletados para análise e estratégias conjuntas acerca do foi apontado.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72521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514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/>
              <a:t>	Como </a:t>
            </a:r>
            <a:r>
              <a:rPr lang="pt-BR" dirty="0" smtClean="0"/>
              <a:t>Instituto Federal de Educação, temos uma </a:t>
            </a:r>
            <a:r>
              <a:rPr lang="pt-BR" b="1" dirty="0" smtClean="0">
                <a:solidFill>
                  <a:srgbClr val="FF0000"/>
                </a:solidFill>
              </a:rPr>
              <a:t>trajetória recente na oferta de formação de professores </a:t>
            </a:r>
            <a:r>
              <a:rPr lang="pt-BR" dirty="0" smtClean="0"/>
              <a:t>na </a:t>
            </a:r>
            <a:r>
              <a:rPr lang="pt-BR" b="1" dirty="0" smtClean="0">
                <a:solidFill>
                  <a:srgbClr val="FF0000"/>
                </a:solidFill>
              </a:rPr>
              <a:t>modalidade à distância</a:t>
            </a:r>
            <a:r>
              <a:rPr lang="pt-BR" dirty="0" smtClean="0"/>
              <a:t>, e nesta empreitada inúmeros </a:t>
            </a:r>
            <a:r>
              <a:rPr lang="pt-BR" b="1" dirty="0" smtClean="0">
                <a:solidFill>
                  <a:srgbClr val="FF0000"/>
                </a:solidFill>
              </a:rPr>
              <a:t>questionamentos emergem</a:t>
            </a:r>
            <a:r>
              <a:rPr lang="pt-BR" dirty="0" smtClean="0"/>
              <a:t>, colocando-nos diante do </a:t>
            </a:r>
            <a:r>
              <a:rPr lang="pt-BR" b="1" dirty="0" smtClean="0">
                <a:solidFill>
                  <a:srgbClr val="FF0000"/>
                </a:solidFill>
              </a:rPr>
              <a:t>desafio de proporcionar educação de qualidade, inclusiva e entrelaçada aos reais problemas cotidianos das comunidades atendidas. 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60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/>
              <a:t> </a:t>
            </a:r>
            <a:r>
              <a:rPr lang="pt-BR" dirty="0" smtClean="0"/>
              <a:t>	A</a:t>
            </a:r>
            <a:r>
              <a:rPr lang="pt-BR" dirty="0" smtClean="0"/>
              <a:t>tualmente </a:t>
            </a:r>
            <a:r>
              <a:rPr lang="pt-BR" dirty="0" smtClean="0"/>
              <a:t>são muitos os </a:t>
            </a:r>
            <a:r>
              <a:rPr lang="pt-BR" b="1" dirty="0" smtClean="0">
                <a:solidFill>
                  <a:srgbClr val="FF0000"/>
                </a:solidFill>
              </a:rPr>
              <a:t>dilemas com que se confrontam os professores/as</a:t>
            </a:r>
            <a:r>
              <a:rPr lang="pt-BR" dirty="0" smtClean="0"/>
              <a:t>, e são também muitos os desafios a que têm de responder, para além da tarefa de ensino e de formação, um inúmero conjunto de responsabilidades sociais.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159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b="1" dirty="0" smtClean="0"/>
              <a:t>“toda </a:t>
            </a:r>
            <a:r>
              <a:rPr lang="pt-BR" b="1" dirty="0" smtClean="0"/>
              <a:t>nova tecnologia interpela o universo existente e, escapando ao controle de cada indivíduo, transforma o sujeito em objeto da técnica” (SILVA, 2006, p. 29). </a:t>
            </a:r>
            <a:endParaRPr lang="pt-BR" b="1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	Indivíduos </a:t>
            </a:r>
            <a:r>
              <a:rPr lang="pt-BR" dirty="0" smtClean="0"/>
              <a:t>existentes na virtualidade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dirty="0" smtClean="0"/>
              <a:t>	 </a:t>
            </a:r>
          </a:p>
          <a:p>
            <a:pPr marL="0" indent="0" algn="just">
              <a:buNone/>
            </a:pPr>
            <a:r>
              <a:rPr lang="pt-BR" dirty="0"/>
              <a:t>	</a:t>
            </a:r>
            <a:r>
              <a:rPr lang="pt-BR" dirty="0" smtClean="0"/>
              <a:t>Porém</a:t>
            </a:r>
            <a:r>
              <a:rPr lang="pt-BR" dirty="0" smtClean="0"/>
              <a:t>, na esteira do que pondera o autor, correndo riscos do sujeito ser coisificado pela técnica, numa eminente desumanização.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652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/>
              <a:t>	</a:t>
            </a:r>
          </a:p>
          <a:p>
            <a:pPr marL="0" indent="0" algn="just">
              <a:buNone/>
            </a:pPr>
            <a:r>
              <a:rPr lang="pt-BR" dirty="0"/>
              <a:t>	</a:t>
            </a:r>
            <a:r>
              <a:rPr lang="pt-BR" dirty="0" smtClean="0"/>
              <a:t>Vivemos </a:t>
            </a:r>
            <a:r>
              <a:rPr lang="pt-BR" dirty="0" smtClean="0"/>
              <a:t>num tempo de </a:t>
            </a:r>
            <a:r>
              <a:rPr lang="pt-BR" b="1" dirty="0" smtClean="0">
                <a:solidFill>
                  <a:srgbClr val="FF0000"/>
                </a:solidFill>
              </a:rPr>
              <a:t>neoprodutivismo</a:t>
            </a:r>
            <a:r>
              <a:rPr lang="pt-BR" dirty="0" smtClean="0"/>
              <a:t>, no qual o indivíduo é levado a exercer sua capacidade de escolha visando adquirir os meios que lhe permitam ser competitivo no mercado de trabalho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dirty="0"/>
              <a:t>	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/>
              <a:t>	</a:t>
            </a:r>
            <a:r>
              <a:rPr lang="pt-BR" b="1" dirty="0" smtClean="0">
                <a:solidFill>
                  <a:srgbClr val="FF0000"/>
                </a:solidFill>
              </a:rPr>
              <a:t>A </a:t>
            </a:r>
            <a:r>
              <a:rPr lang="pt-BR" b="1" dirty="0" smtClean="0">
                <a:solidFill>
                  <a:srgbClr val="FF0000"/>
                </a:solidFill>
              </a:rPr>
              <a:t>educação passa a ser entendida como um investimento em capital humano </a:t>
            </a:r>
            <a:r>
              <a:rPr lang="pt-BR" b="1" dirty="0" smtClean="0">
                <a:solidFill>
                  <a:srgbClr val="FF0000"/>
                </a:solidFill>
              </a:rPr>
              <a:t>individual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004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pt-BR" dirty="0" smtClean="0"/>
              <a:t>A tecnologia pode causar deslumbramentos, pelas possibilidades que inaugura. </a:t>
            </a:r>
            <a:endParaRPr lang="pt-BR" dirty="0" smtClean="0"/>
          </a:p>
          <a:p>
            <a:r>
              <a:rPr lang="pt-BR" dirty="0" smtClean="0"/>
              <a:t>No </a:t>
            </a:r>
            <a:r>
              <a:rPr lang="pt-BR" dirty="0" smtClean="0"/>
              <a:t>caso da educação à distância ela aproxima espaços geográficos, leva formação aos recantos longínquos. </a:t>
            </a:r>
            <a:endParaRPr lang="pt-BR" dirty="0" smtClean="0"/>
          </a:p>
          <a:p>
            <a:r>
              <a:rPr lang="pt-BR" dirty="0" smtClean="0"/>
              <a:t>Os </a:t>
            </a:r>
            <a:r>
              <a:rPr lang="pt-BR" dirty="0" smtClean="0"/>
              <a:t>ambientes virtuais de aprendizagem tornam-se espaços/tempos de comunicação, possibilitando que cada um crie seus caminhos na formação </a:t>
            </a:r>
            <a:r>
              <a:rPr lang="pt-BR" dirty="0" smtClean="0"/>
              <a:t>escolhida.</a:t>
            </a:r>
          </a:p>
          <a:p>
            <a:pPr algn="r"/>
            <a:r>
              <a:rPr lang="pt-BR" dirty="0" smtClean="0">
                <a:solidFill>
                  <a:srgbClr val="FF0000"/>
                </a:solidFill>
              </a:rPr>
              <a:t>Responde aos anseios do mercado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979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Estratégias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Criar uma rede orgânica entre os TODOS envolvidos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b="1" dirty="0" smtClean="0"/>
              <a:t>Colocar-se na postura de investigação dos fenômenos</a:t>
            </a:r>
            <a:r>
              <a:rPr lang="pt-BR" dirty="0" smtClean="0"/>
              <a:t>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07030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Estratégias: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/>
              <a:t>Buscar conhecer a região dos polos, com suas peculiaridades.</a:t>
            </a:r>
          </a:p>
          <a:p>
            <a:pPr marL="0" indent="0" algn="just">
              <a:buNone/>
            </a:pPr>
            <a:endParaRPr lang="pt-BR" b="1" dirty="0" smtClean="0"/>
          </a:p>
          <a:p>
            <a:pPr algn="just"/>
            <a:r>
              <a:rPr lang="pt-BR" b="1" dirty="0" smtClean="0"/>
              <a:t>Elaboração de instrumentos para </a:t>
            </a:r>
            <a:r>
              <a:rPr lang="pt-BR" b="1" dirty="0" smtClean="0"/>
              <a:t>que o estudante evidencie os motivos </a:t>
            </a:r>
            <a:r>
              <a:rPr lang="pt-BR" b="1" dirty="0" smtClean="0"/>
              <a:t>do acesso ao curso, bem como da desistência</a:t>
            </a:r>
            <a:r>
              <a:rPr lang="pt-BR" b="1" dirty="0" smtClean="0"/>
              <a:t>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61464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Categorizando: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Motivos pessoais, particulares</a:t>
            </a:r>
            <a:r>
              <a:rPr lang="pt-BR" dirty="0" smtClean="0"/>
              <a:t>, como: emprego, saúde;</a:t>
            </a:r>
          </a:p>
          <a:p>
            <a:r>
              <a:rPr lang="pt-BR" b="1" dirty="0" smtClean="0"/>
              <a:t>Não conseguir acompanhar as atividades </a:t>
            </a:r>
            <a:r>
              <a:rPr lang="pt-BR" dirty="0" smtClean="0"/>
              <a:t>– por falta de tempo e por motivos pessoais, pela metodologia do </a:t>
            </a:r>
            <a:r>
              <a:rPr lang="pt-BR" dirty="0" smtClean="0"/>
              <a:t>EAD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04879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239</Words>
  <Application>Microsoft Office PowerPoint</Application>
  <PresentationFormat>Apresentação na tela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1º SEMINÁRIO SOBRE ACESSO, PERMANÊNCIA E ÊXITO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Estratégias</vt:lpstr>
      <vt:lpstr>Estratégias:</vt:lpstr>
      <vt:lpstr>Categorizando:</vt:lpstr>
      <vt:lpstr>Apresentação do PowerPoint</vt:lpstr>
      <vt:lpstr>Com os professores e equipe: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Angelita</dc:creator>
  <cp:lastModifiedBy>Angelita</cp:lastModifiedBy>
  <cp:revision>8</cp:revision>
  <dcterms:created xsi:type="dcterms:W3CDTF">2019-04-24T11:11:19Z</dcterms:created>
  <dcterms:modified xsi:type="dcterms:W3CDTF">2019-04-24T20:16:17Z</dcterms:modified>
</cp:coreProperties>
</file>