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0" r:id="rId5"/>
    <p:sldId id="266" r:id="rId6"/>
    <p:sldId id="261" r:id="rId7"/>
    <p:sldId id="269" r:id="rId8"/>
    <p:sldId id="270" r:id="rId9"/>
    <p:sldId id="262" r:id="rId10"/>
    <p:sldId id="267" r:id="rId11"/>
    <p:sldId id="268" r:id="rId12"/>
    <p:sldId id="265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6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Outubro - Dezembro 2018</a:t>
            </a:r>
          </a:p>
        </c:rich>
      </c:tx>
      <c:layout>
        <c:manualLayout>
          <c:xMode val="edge"/>
          <c:yMode val="edge"/>
          <c:x val="0.16766035430025594"/>
          <c:y val="1.83184525955949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Outubro - Dezembro 2018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B3C-4F79-B0C1-32EDCED5306C}"/>
              </c:ext>
            </c:extLst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B3C-4F79-B0C1-32EDCED5306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Planilha1!$A$2:$A$3</c:f>
              <c:strCache>
                <c:ptCount val="2"/>
                <c:pt idx="0">
                  <c:v>Aulas de Apoio</c:v>
                </c:pt>
                <c:pt idx="1">
                  <c:v>Grupos de Estudos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19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3C-4F79-B0C1-32EDCED530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A partir de Fevereiro 2019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Planilha1!$A$2:$A$3</c:f>
              <c:strCache>
                <c:ptCount val="2"/>
                <c:pt idx="0">
                  <c:v>Aulas de Apoio</c:v>
                </c:pt>
                <c:pt idx="1">
                  <c:v>Grupos de Estudos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53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4F-4EEE-BD30-DCCF7A9903E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79B2-4090-4577-8095-AE7950231DEE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537E-139D-40C7-9169-47908E099B3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79B2-4090-4577-8095-AE7950231DEE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537E-139D-40C7-9169-47908E099B3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79B2-4090-4577-8095-AE7950231DEE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537E-139D-40C7-9169-47908E099B3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79B2-4090-4577-8095-AE7950231DEE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537E-139D-40C7-9169-47908E099B3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79B2-4090-4577-8095-AE7950231DEE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537E-139D-40C7-9169-47908E099B3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79B2-4090-4577-8095-AE7950231DEE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537E-139D-40C7-9169-47908E099B3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79B2-4090-4577-8095-AE7950231DEE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537E-139D-40C7-9169-47908E099B3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79B2-4090-4577-8095-AE7950231DEE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537E-139D-40C7-9169-47908E099B3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79B2-4090-4577-8095-AE7950231DEE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537E-139D-40C7-9169-47908E099B3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79B2-4090-4577-8095-AE7950231DEE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537E-139D-40C7-9169-47908E099B3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79B2-4090-4577-8095-AE7950231DEE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537E-139D-40C7-9169-47908E099B3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779B2-4090-4577-8095-AE7950231DEE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7537E-139D-40C7-9169-47908E099B3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upervisaocavg@gmail.com" TargetMode="External"/><Relationship Id="rId4" Type="http://schemas.openxmlformats.org/officeDocument/2006/relationships/hyperlink" Target="mailto:cosup@cavg.ifsul.edu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rlene\Desktop\Capacitação Cavg 2015\IFSul - Visconde da Graç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3822052" cy="933514"/>
          </a:xfrm>
          <a:prstGeom prst="rect">
            <a:avLst/>
          </a:prstGeom>
          <a:noFill/>
        </p:spPr>
      </p:pic>
      <p:pic>
        <p:nvPicPr>
          <p:cNvPr id="1027" name="Picture 3" descr="C:\Users\Darlene\Desktop\Capacitação Cavg 2015\Ca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18161"/>
            <a:ext cx="1224136" cy="1306831"/>
          </a:xfrm>
          <a:prstGeom prst="rect">
            <a:avLst/>
          </a:prstGeom>
          <a:noFill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500034" y="2000240"/>
            <a:ext cx="8072494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Sala de Estudos Multidisciplinar: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uma proposta de inclusão no </a:t>
            </a:r>
            <a:r>
              <a:rPr kumimoji="0" lang="pt-BR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câmpus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Visconde da Graça (</a:t>
            </a:r>
            <a:r>
              <a:rPr kumimoji="0" lang="pt-BR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CaVG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600" b="1" baseline="0" dirty="0" smtClean="0"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6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 bwMode="auto">
          <a:xfrm>
            <a:off x="928662" y="4929198"/>
            <a:ext cx="771527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ctr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pt-BR" sz="2100" dirty="0">
              <a:latin typeface="Lucida Sans Unicode" pitchFamily="34" charset="0"/>
            </a:endParaRPr>
          </a:p>
          <a:p>
            <a:pPr marL="365125" indent="-255588" algn="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t-BR" sz="1600" dirty="0" err="1">
                <a:latin typeface="Lucida Sans Unicode" pitchFamily="34" charset="0"/>
              </a:rPr>
              <a:t>Elisane</a:t>
            </a:r>
            <a:r>
              <a:rPr lang="pt-BR" sz="1600" dirty="0">
                <a:latin typeface="Lucida Sans Unicode" pitchFamily="34" charset="0"/>
              </a:rPr>
              <a:t> Ortiz </a:t>
            </a:r>
            <a:r>
              <a:rPr lang="pt-BR" sz="1600" dirty="0" smtClean="0">
                <a:latin typeface="Lucida Sans Unicode" pitchFamily="34" charset="0"/>
              </a:rPr>
              <a:t>de </a:t>
            </a:r>
            <a:r>
              <a:rPr lang="pt-BR" sz="1600" dirty="0" err="1" smtClean="0">
                <a:latin typeface="Lucida Sans Unicode" pitchFamily="34" charset="0"/>
              </a:rPr>
              <a:t>Tunes</a:t>
            </a:r>
            <a:r>
              <a:rPr lang="pt-BR" sz="1600" dirty="0" smtClean="0">
                <a:latin typeface="Lucida Sans Unicode" pitchFamily="34" charset="0"/>
              </a:rPr>
              <a:t> Pinto (Pedagoga)</a:t>
            </a:r>
          </a:p>
          <a:p>
            <a:pPr marL="365125" indent="-255588" algn="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t-BR" sz="1600" dirty="0" smtClean="0">
                <a:latin typeface="Lucida Sans Unicode" pitchFamily="34" charset="0"/>
              </a:rPr>
              <a:t>Vanessa Fernandes </a:t>
            </a:r>
            <a:r>
              <a:rPr lang="pt-BR" sz="1600" dirty="0" err="1" smtClean="0">
                <a:latin typeface="Lucida Sans Unicode" pitchFamily="34" charset="0"/>
              </a:rPr>
              <a:t>Gastal</a:t>
            </a:r>
            <a:r>
              <a:rPr lang="pt-BR" sz="1600" dirty="0" smtClean="0">
                <a:latin typeface="Lucida Sans Unicode" pitchFamily="34" charset="0"/>
              </a:rPr>
              <a:t> (Téc. Assuntos Educacionais)</a:t>
            </a:r>
            <a:endParaRPr lang="pt-BR" sz="1600" dirty="0">
              <a:latin typeface="Lucida Sans Unicode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43636" y="371475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Edital PROEN 14/2018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>
            <a:grpSpLocks/>
          </p:cNvGrpSpPr>
          <p:nvPr/>
        </p:nvGrpSpPr>
        <p:grpSpPr bwMode="auto">
          <a:xfrm>
            <a:off x="0" y="44450"/>
            <a:ext cx="1000100" cy="6742113"/>
            <a:chOff x="-32" y="44390"/>
            <a:chExt cx="926973" cy="6742172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30910"/>
            <a:stretch>
              <a:fillRect/>
            </a:stretch>
          </p:blipFill>
          <p:spPr bwMode="auto">
            <a:xfrm>
              <a:off x="0" y="1152276"/>
              <a:ext cx="926941" cy="27146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b="20001"/>
            <a:stretch>
              <a:fillRect/>
            </a:stretch>
          </p:blipFill>
          <p:spPr bwMode="auto">
            <a:xfrm>
              <a:off x="-32" y="3643314"/>
              <a:ext cx="926941" cy="3143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" name="Imagem 8" descr="ifet.png"/>
            <p:cNvPicPr>
              <a:picLocks noChangeAspect="1"/>
            </p:cNvPicPr>
            <p:nvPr/>
          </p:nvPicPr>
          <p:blipFill>
            <a:blip r:embed="rId3" cstate="print"/>
            <a:srcRect r="71844"/>
            <a:stretch>
              <a:fillRect/>
            </a:stretch>
          </p:blipFill>
          <p:spPr bwMode="auto">
            <a:xfrm>
              <a:off x="35512" y="44390"/>
              <a:ext cx="861935" cy="113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ubtítulo 2"/>
          <p:cNvSpPr txBox="1">
            <a:spLocks/>
          </p:cNvSpPr>
          <p:nvPr/>
        </p:nvSpPr>
        <p:spPr>
          <a:xfrm>
            <a:off x="1126121" y="1464484"/>
            <a:ext cx="7858180" cy="435771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6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</a:t>
            </a: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22801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+mj-lt"/>
                <a:cs typeface="Arial" pitchFamily="34" charset="0"/>
              </a:rPr>
              <a:t>Resultados</a:t>
            </a:r>
          </a:p>
          <a:p>
            <a:pPr algn="ctr"/>
            <a:endParaRPr lang="pt-BR" sz="2000" b="1" i="1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643042" y="857233"/>
          <a:ext cx="6429420" cy="557216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9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63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053"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pt-BR" sz="1600" kern="1200" dirty="0"/>
                        <a:t>Tabela de utilização da Sala de Estudos Multidisciplinar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29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Semanas 2019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Aulas Apoio/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Monitorias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Grupos de Estudos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Cursos Técnicos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Tecnólogos/Licenciaturas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7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11 a 17/02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-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1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-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1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9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18 a 24/02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3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-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3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-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7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25/2 a 3/03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4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4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7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1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9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4 a 10/03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-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5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5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-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7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11 a 17/03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5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1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5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1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9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18 a 24/03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8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4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9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3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9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25 a 31/03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9 + 1 (psico)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2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12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-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66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1º a 7/04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10 + 1 (psico)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1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12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-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66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8 a 14/04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11 + 1 (psico)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4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14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2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729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Total de reservas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53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22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67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/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/>
                        <a:t>8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94" marR="4089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>
            <a:grpSpLocks/>
          </p:cNvGrpSpPr>
          <p:nvPr/>
        </p:nvGrpSpPr>
        <p:grpSpPr bwMode="auto">
          <a:xfrm>
            <a:off x="0" y="44450"/>
            <a:ext cx="1000100" cy="6742113"/>
            <a:chOff x="-32" y="44390"/>
            <a:chExt cx="926973" cy="6742172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30910"/>
            <a:stretch>
              <a:fillRect/>
            </a:stretch>
          </p:blipFill>
          <p:spPr bwMode="auto">
            <a:xfrm>
              <a:off x="0" y="1152276"/>
              <a:ext cx="926941" cy="27146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b="20001"/>
            <a:stretch>
              <a:fillRect/>
            </a:stretch>
          </p:blipFill>
          <p:spPr bwMode="auto">
            <a:xfrm>
              <a:off x="-32" y="3643314"/>
              <a:ext cx="926941" cy="3143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" name="Imagem 8" descr="ifet.png"/>
            <p:cNvPicPr>
              <a:picLocks noChangeAspect="1"/>
            </p:cNvPicPr>
            <p:nvPr/>
          </p:nvPicPr>
          <p:blipFill>
            <a:blip r:embed="rId3" cstate="print"/>
            <a:srcRect r="71844"/>
            <a:stretch>
              <a:fillRect/>
            </a:stretch>
          </p:blipFill>
          <p:spPr bwMode="auto">
            <a:xfrm>
              <a:off x="35512" y="44390"/>
              <a:ext cx="861935" cy="113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ubtítulo 2"/>
          <p:cNvSpPr txBox="1">
            <a:spLocks/>
          </p:cNvSpPr>
          <p:nvPr/>
        </p:nvSpPr>
        <p:spPr>
          <a:xfrm>
            <a:off x="1126121" y="1464484"/>
            <a:ext cx="7858180" cy="435771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6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</a:t>
            </a: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9512" y="50809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+mj-lt"/>
                <a:cs typeface="Arial" pitchFamily="34" charset="0"/>
              </a:rPr>
              <a:t>Resultados</a:t>
            </a:r>
          </a:p>
          <a:p>
            <a:pPr algn="ctr"/>
            <a:endParaRPr lang="pt-BR" sz="2000" b="1" i="1" dirty="0"/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10824500"/>
              </p:ext>
            </p:extLst>
          </p:nvPr>
        </p:nvGraphicFramePr>
        <p:xfrm>
          <a:off x="1238787" y="1464484"/>
          <a:ext cx="3816424" cy="4159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367831000"/>
              </p:ext>
            </p:extLst>
          </p:nvPr>
        </p:nvGraphicFramePr>
        <p:xfrm>
          <a:off x="5055211" y="1464484"/>
          <a:ext cx="3816425" cy="4159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>
            <a:grpSpLocks/>
          </p:cNvGrpSpPr>
          <p:nvPr/>
        </p:nvGrpSpPr>
        <p:grpSpPr bwMode="auto">
          <a:xfrm>
            <a:off x="0" y="44450"/>
            <a:ext cx="1000100" cy="6742113"/>
            <a:chOff x="-32" y="44390"/>
            <a:chExt cx="926973" cy="6742172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30910"/>
            <a:stretch>
              <a:fillRect/>
            </a:stretch>
          </p:blipFill>
          <p:spPr bwMode="auto">
            <a:xfrm>
              <a:off x="0" y="1152276"/>
              <a:ext cx="926941" cy="27146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b="20001"/>
            <a:stretch>
              <a:fillRect/>
            </a:stretch>
          </p:blipFill>
          <p:spPr bwMode="auto">
            <a:xfrm>
              <a:off x="-32" y="3643314"/>
              <a:ext cx="926941" cy="3143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" name="Imagem 8" descr="ifet.png"/>
            <p:cNvPicPr>
              <a:picLocks noChangeAspect="1"/>
            </p:cNvPicPr>
            <p:nvPr/>
          </p:nvPicPr>
          <p:blipFill>
            <a:blip r:embed="rId3" cstate="print"/>
            <a:srcRect r="71844"/>
            <a:stretch>
              <a:fillRect/>
            </a:stretch>
          </p:blipFill>
          <p:spPr bwMode="auto">
            <a:xfrm>
              <a:off x="35512" y="44390"/>
              <a:ext cx="861935" cy="113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ubtítulo 2"/>
          <p:cNvSpPr txBox="1">
            <a:spLocks/>
          </p:cNvSpPr>
          <p:nvPr/>
        </p:nvSpPr>
        <p:spPr>
          <a:xfrm>
            <a:off x="1127049" y="1152326"/>
            <a:ext cx="7858180" cy="435771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</a:t>
            </a: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42844" y="1714488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i="1" dirty="0" smtClean="0"/>
          </a:p>
          <a:p>
            <a:pPr algn="ctr"/>
            <a:r>
              <a:rPr lang="pt-BR" sz="3200" b="1" dirty="0" smtClean="0">
                <a:hlinkClick r:id="rId4"/>
              </a:rPr>
              <a:t>cosup@cavg.ifsul.edu.br</a:t>
            </a:r>
            <a:endParaRPr lang="pt-BR" sz="3200" b="1" dirty="0" smtClean="0"/>
          </a:p>
          <a:p>
            <a:pPr algn="ctr"/>
            <a:endParaRPr lang="pt-BR" sz="3200" b="1" dirty="0"/>
          </a:p>
          <a:p>
            <a:pPr algn="ctr"/>
            <a:r>
              <a:rPr lang="pt-BR" sz="3200" b="1" dirty="0" smtClean="0">
                <a:hlinkClick r:id="rId5"/>
              </a:rPr>
              <a:t>supervisaocavg@gmail.com</a:t>
            </a:r>
            <a:endParaRPr lang="pt-BR" sz="3200" b="1" dirty="0" smtClean="0"/>
          </a:p>
          <a:p>
            <a:pPr algn="ctr"/>
            <a:endParaRPr lang="pt-BR" sz="3200" b="1" dirty="0"/>
          </a:p>
          <a:p>
            <a:pPr algn="ctr"/>
            <a:endParaRPr lang="pt-BR" sz="3200" b="1" dirty="0" smtClean="0"/>
          </a:p>
          <a:p>
            <a:pPr algn="ctr"/>
            <a:endParaRPr lang="pt-BR" sz="2000" b="1" i="1" dirty="0"/>
          </a:p>
        </p:txBody>
      </p:sp>
    </p:spTree>
    <p:extLst>
      <p:ext uri="{BB962C8B-B14F-4D97-AF65-F5344CB8AC3E}">
        <p14:creationId xmlns:p14="http://schemas.microsoft.com/office/powerpoint/2010/main" val="35957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>
            <a:grpSpLocks/>
          </p:cNvGrpSpPr>
          <p:nvPr/>
        </p:nvGrpSpPr>
        <p:grpSpPr bwMode="auto">
          <a:xfrm>
            <a:off x="0" y="44450"/>
            <a:ext cx="1000100" cy="6742113"/>
            <a:chOff x="-32" y="44390"/>
            <a:chExt cx="926973" cy="6742172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30910"/>
            <a:stretch>
              <a:fillRect/>
            </a:stretch>
          </p:blipFill>
          <p:spPr bwMode="auto">
            <a:xfrm>
              <a:off x="0" y="1152276"/>
              <a:ext cx="926941" cy="27146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b="20001"/>
            <a:stretch>
              <a:fillRect/>
            </a:stretch>
          </p:blipFill>
          <p:spPr bwMode="auto">
            <a:xfrm>
              <a:off x="-32" y="3643314"/>
              <a:ext cx="926941" cy="3143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" name="Imagem 8" descr="ifet.png"/>
            <p:cNvPicPr>
              <a:picLocks noChangeAspect="1"/>
            </p:cNvPicPr>
            <p:nvPr/>
          </p:nvPicPr>
          <p:blipFill>
            <a:blip r:embed="rId3" cstate="print"/>
            <a:srcRect r="71844"/>
            <a:stretch>
              <a:fillRect/>
            </a:stretch>
          </p:blipFill>
          <p:spPr bwMode="auto">
            <a:xfrm>
              <a:off x="35512" y="44390"/>
              <a:ext cx="861935" cy="113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aixaDeTexto 9"/>
          <p:cNvSpPr txBox="1"/>
          <p:nvPr/>
        </p:nvSpPr>
        <p:spPr>
          <a:xfrm>
            <a:off x="1214414" y="2357430"/>
            <a:ext cx="7500990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pt-BR" altLang="pt-BR" dirty="0" smtClean="0"/>
              <a:t>Viabilizar um local apropriado para estudos e resgate de aprendizagens com a participação dos estudantes e dos docentes a fim de incentivar a integração e a convivência harmoniosa de múltiplos saberes, bem como inovar no processo de ensino e aprendizagem no que tange a personalização do ensino e o respeito às diferentes formas de aprender.</a:t>
            </a:r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1357290" y="1142984"/>
            <a:ext cx="6643734" cy="500066"/>
          </a:xfrm>
        </p:spPr>
        <p:txBody>
          <a:bodyPr>
            <a:normAutofit fontScale="90000"/>
          </a:bodyPr>
          <a:lstStyle/>
          <a:p>
            <a:pPr algn="l"/>
            <a:r>
              <a:rPr lang="pt-BR" altLang="pt-BR" b="1" dirty="0" smtClean="0"/>
              <a:t/>
            </a:r>
            <a:br>
              <a:rPr lang="pt-BR" altLang="pt-BR" b="1" dirty="0" smtClean="0"/>
            </a:br>
            <a:r>
              <a:rPr lang="pt-BR" altLang="pt-BR" sz="2700" b="1" dirty="0" smtClean="0"/>
              <a:t>OBJETIVO GERAL</a:t>
            </a:r>
            <a:r>
              <a:rPr lang="pt-BR" altLang="pt-BR" dirty="0" smtClean="0"/>
              <a:t/>
            </a:r>
            <a:br>
              <a:rPr lang="pt-BR" altLang="pt-BR" dirty="0" smtClean="0"/>
            </a:br>
            <a:endParaRPr lang="pt-BR" dirty="0"/>
          </a:p>
        </p:txBody>
      </p:sp>
      <p:pic>
        <p:nvPicPr>
          <p:cNvPr id="12" name="Imagem 25" descr="IMG_20181004_11503099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89200" y="36460113"/>
            <a:ext cx="6323013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>
            <a:grpSpLocks/>
          </p:cNvGrpSpPr>
          <p:nvPr/>
        </p:nvGrpSpPr>
        <p:grpSpPr bwMode="auto">
          <a:xfrm>
            <a:off x="0" y="44450"/>
            <a:ext cx="1000100" cy="6742113"/>
            <a:chOff x="-32" y="44390"/>
            <a:chExt cx="926973" cy="6742172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30910"/>
            <a:stretch>
              <a:fillRect/>
            </a:stretch>
          </p:blipFill>
          <p:spPr bwMode="auto">
            <a:xfrm>
              <a:off x="0" y="1152276"/>
              <a:ext cx="926941" cy="27146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b="20001"/>
            <a:stretch>
              <a:fillRect/>
            </a:stretch>
          </p:blipFill>
          <p:spPr bwMode="auto">
            <a:xfrm>
              <a:off x="-32" y="3643314"/>
              <a:ext cx="926941" cy="3143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" name="Imagem 8" descr="ifet.png"/>
            <p:cNvPicPr>
              <a:picLocks noChangeAspect="1"/>
            </p:cNvPicPr>
            <p:nvPr/>
          </p:nvPicPr>
          <p:blipFill>
            <a:blip r:embed="rId3" cstate="print"/>
            <a:srcRect r="71844"/>
            <a:stretch>
              <a:fillRect/>
            </a:stretch>
          </p:blipFill>
          <p:spPr bwMode="auto">
            <a:xfrm>
              <a:off x="35512" y="44390"/>
              <a:ext cx="861935" cy="113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Subtítulo 2"/>
          <p:cNvSpPr txBox="1">
            <a:spLocks/>
          </p:cNvSpPr>
          <p:nvPr/>
        </p:nvSpPr>
        <p:spPr>
          <a:xfrm>
            <a:off x="1000065" y="1357275"/>
            <a:ext cx="7929618" cy="542928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       </a:t>
            </a:r>
          </a:p>
        </p:txBody>
      </p:sp>
      <p:sp>
        <p:nvSpPr>
          <p:cNvPr id="8" name="Retângulo 7"/>
          <p:cNvSpPr/>
          <p:nvPr/>
        </p:nvSpPr>
        <p:spPr>
          <a:xfrm>
            <a:off x="1071538" y="642918"/>
            <a:ext cx="75009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sz="2400" b="1" dirty="0" smtClean="0"/>
              <a:t>OBJETIVOS ESPECÍFICOS</a:t>
            </a:r>
          </a:p>
          <a:p>
            <a:pPr algn="just">
              <a:lnSpc>
                <a:spcPct val="150000"/>
              </a:lnSpc>
            </a:pPr>
            <a:endParaRPr lang="pt-BR" altLang="pt-BR" dirty="0" smtClean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altLang="pt-BR" dirty="0" smtClean="0"/>
              <a:t> Promover o compartilhamento de experiências e aprendizagens entre os pares;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altLang="pt-BR" dirty="0" smtClean="0"/>
              <a:t> Oferecer à comunidade acadêmica um local apropriado para as aulas de apoio;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altLang="pt-BR" dirty="0" smtClean="0"/>
              <a:t>Incentivar </a:t>
            </a:r>
            <a:r>
              <a:rPr lang="pt-BR" altLang="pt-BR" dirty="0" smtClean="0"/>
              <a:t>o respeito às diferenças, acolhendo e compreendendo todas as formas de aprendizagem;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altLang="pt-BR" dirty="0" smtClean="0"/>
              <a:t> Proporcionar um espaço de auxílio mútuo, colaboração, contribuindo para o crescimento da </a:t>
            </a:r>
            <a:r>
              <a:rPr lang="pt-BR" altLang="pt-BR" dirty="0" err="1" smtClean="0"/>
              <a:t>autoestima</a:t>
            </a:r>
            <a:r>
              <a:rPr lang="pt-BR" altLang="pt-BR" dirty="0" smtClean="0"/>
              <a:t>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altLang="pt-BR" dirty="0" smtClean="0"/>
              <a:t> Propiciar um espaço funcional que acolha os estudantes que dispõem de tempo livre devido carga horária reduzida por cursarem apenas disciplinas nas quais reprovaram no ano anterior.</a:t>
            </a:r>
            <a:endParaRPr lang="pt-BR" alt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>
            <a:grpSpLocks/>
          </p:cNvGrpSpPr>
          <p:nvPr/>
        </p:nvGrpSpPr>
        <p:grpSpPr bwMode="auto">
          <a:xfrm>
            <a:off x="0" y="44450"/>
            <a:ext cx="1000100" cy="6742113"/>
            <a:chOff x="-32" y="44390"/>
            <a:chExt cx="926973" cy="6742172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30910"/>
            <a:stretch>
              <a:fillRect/>
            </a:stretch>
          </p:blipFill>
          <p:spPr bwMode="auto">
            <a:xfrm>
              <a:off x="0" y="1152276"/>
              <a:ext cx="926941" cy="27146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b="20001"/>
            <a:stretch>
              <a:fillRect/>
            </a:stretch>
          </p:blipFill>
          <p:spPr bwMode="auto">
            <a:xfrm>
              <a:off x="-32" y="3643314"/>
              <a:ext cx="926941" cy="3143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" name="Imagem 8" descr="ifet.png"/>
            <p:cNvPicPr>
              <a:picLocks noChangeAspect="1"/>
            </p:cNvPicPr>
            <p:nvPr/>
          </p:nvPicPr>
          <p:blipFill>
            <a:blip r:embed="rId3" cstate="print"/>
            <a:srcRect r="71844"/>
            <a:stretch>
              <a:fillRect/>
            </a:stretch>
          </p:blipFill>
          <p:spPr bwMode="auto">
            <a:xfrm>
              <a:off x="35512" y="44390"/>
              <a:ext cx="861935" cy="113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ubtítulo 2"/>
          <p:cNvSpPr txBox="1">
            <a:spLocks/>
          </p:cNvSpPr>
          <p:nvPr/>
        </p:nvSpPr>
        <p:spPr>
          <a:xfrm>
            <a:off x="928662" y="785794"/>
            <a:ext cx="7932126" cy="535785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</a:t>
            </a:r>
          </a:p>
        </p:txBody>
      </p:sp>
      <p:pic>
        <p:nvPicPr>
          <p:cNvPr id="11" name="Imagem 25" descr="IMG_20181004_11503099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85916" y="22217194"/>
            <a:ext cx="6323013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25" descr="IMG_20181004_11503099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89200" y="36460113"/>
            <a:ext cx="6323013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2" descr="IMG_20181004_1150309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7" y="1285860"/>
            <a:ext cx="7778467" cy="4375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>
            <a:grpSpLocks/>
          </p:cNvGrpSpPr>
          <p:nvPr/>
        </p:nvGrpSpPr>
        <p:grpSpPr bwMode="auto">
          <a:xfrm>
            <a:off x="0" y="44450"/>
            <a:ext cx="1000100" cy="6742113"/>
            <a:chOff x="-32" y="44390"/>
            <a:chExt cx="926973" cy="6742172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30910"/>
            <a:stretch>
              <a:fillRect/>
            </a:stretch>
          </p:blipFill>
          <p:spPr bwMode="auto">
            <a:xfrm>
              <a:off x="0" y="1152276"/>
              <a:ext cx="926941" cy="27146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b="20001"/>
            <a:stretch>
              <a:fillRect/>
            </a:stretch>
          </p:blipFill>
          <p:spPr bwMode="auto">
            <a:xfrm>
              <a:off x="-32" y="3643314"/>
              <a:ext cx="926941" cy="3143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" name="Imagem 8" descr="ifet.png"/>
            <p:cNvPicPr>
              <a:picLocks noChangeAspect="1"/>
            </p:cNvPicPr>
            <p:nvPr/>
          </p:nvPicPr>
          <p:blipFill>
            <a:blip r:embed="rId3" cstate="print"/>
            <a:srcRect r="71844"/>
            <a:stretch>
              <a:fillRect/>
            </a:stretch>
          </p:blipFill>
          <p:spPr bwMode="auto">
            <a:xfrm>
              <a:off x="35512" y="44390"/>
              <a:ext cx="861935" cy="113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ubtítulo 2"/>
          <p:cNvSpPr txBox="1">
            <a:spLocks/>
          </p:cNvSpPr>
          <p:nvPr/>
        </p:nvSpPr>
        <p:spPr>
          <a:xfrm>
            <a:off x="928662" y="785794"/>
            <a:ext cx="7932126" cy="535785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</a:t>
            </a:r>
          </a:p>
        </p:txBody>
      </p:sp>
      <p:pic>
        <p:nvPicPr>
          <p:cNvPr id="11" name="Imagem 25" descr="IMG_20181004_11503099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85916" y="22217194"/>
            <a:ext cx="6323013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25" descr="IMG_20181004_11503099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89200" y="36460113"/>
            <a:ext cx="6323013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WhatsApp Image 2019-04-24 at 10.56.30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97963">
            <a:off x="1108296" y="1021411"/>
            <a:ext cx="4096224" cy="2416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m 13" descr="WhatsApp Image 2019-04-24 at 10.56.37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93039">
            <a:off x="4876352" y="1423973"/>
            <a:ext cx="3826045" cy="2869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m 14" descr="WhatsApp Image 2019-04-24 at 10.56.31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7784" y="3890445"/>
            <a:ext cx="3605866" cy="270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>
            <a:grpSpLocks/>
          </p:cNvGrpSpPr>
          <p:nvPr/>
        </p:nvGrpSpPr>
        <p:grpSpPr bwMode="auto">
          <a:xfrm>
            <a:off x="0" y="44450"/>
            <a:ext cx="1000100" cy="6742113"/>
            <a:chOff x="-32" y="44390"/>
            <a:chExt cx="926973" cy="6742172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30910"/>
            <a:stretch>
              <a:fillRect/>
            </a:stretch>
          </p:blipFill>
          <p:spPr bwMode="auto">
            <a:xfrm>
              <a:off x="0" y="1152276"/>
              <a:ext cx="926941" cy="27146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b="20001"/>
            <a:stretch>
              <a:fillRect/>
            </a:stretch>
          </p:blipFill>
          <p:spPr bwMode="auto">
            <a:xfrm>
              <a:off x="-32" y="3643314"/>
              <a:ext cx="926941" cy="3143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" name="Imagem 8" descr="ifet.png"/>
            <p:cNvPicPr>
              <a:picLocks noChangeAspect="1"/>
            </p:cNvPicPr>
            <p:nvPr/>
          </p:nvPicPr>
          <p:blipFill>
            <a:blip r:embed="rId3" cstate="print"/>
            <a:srcRect r="71844"/>
            <a:stretch>
              <a:fillRect/>
            </a:stretch>
          </p:blipFill>
          <p:spPr bwMode="auto">
            <a:xfrm>
              <a:off x="35512" y="44390"/>
              <a:ext cx="861935" cy="113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ubtítulo 2"/>
          <p:cNvSpPr txBox="1">
            <a:spLocks/>
          </p:cNvSpPr>
          <p:nvPr/>
        </p:nvSpPr>
        <p:spPr>
          <a:xfrm>
            <a:off x="1135956" y="1178546"/>
            <a:ext cx="7900539" cy="491475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</a:t>
            </a: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      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  </a:t>
            </a:r>
            <a:endParaRPr kumimoji="0" lang="pt-BR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</a:t>
            </a: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1520" y="0"/>
            <a:ext cx="8892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400" dirty="0" smtClean="0">
              <a:latin typeface="+mj-lt"/>
              <a:cs typeface="Arial" pitchFamily="34" charset="0"/>
            </a:endParaRPr>
          </a:p>
          <a:p>
            <a:pPr algn="ctr"/>
            <a:r>
              <a:rPr lang="pt-BR" sz="4400" b="1" dirty="0" smtClean="0">
                <a:latin typeface="+mj-lt"/>
                <a:cs typeface="Arial" pitchFamily="34" charset="0"/>
              </a:rPr>
              <a:t>Como</a:t>
            </a:r>
            <a:r>
              <a:rPr lang="pt-BR" sz="4400" b="1" i="1" dirty="0" smtClean="0">
                <a:latin typeface="+mj-lt"/>
                <a:cs typeface="Arial" pitchFamily="34" charset="0"/>
              </a:rPr>
              <a:t> </a:t>
            </a:r>
            <a:r>
              <a:rPr lang="pt-BR" sz="4400" b="1" dirty="0" smtClean="0">
                <a:latin typeface="+mj-lt"/>
                <a:cs typeface="Arial" pitchFamily="34" charset="0"/>
              </a:rPr>
              <a:t>funciona?</a:t>
            </a:r>
            <a:endParaRPr lang="pt-BR" sz="2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197298" y="1658184"/>
            <a:ext cx="7000924" cy="39703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pt-BR" dirty="0"/>
          </a:p>
          <a:p>
            <a:endParaRPr lang="pt-BR" dirty="0" smtClean="0"/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 Agendamento </a:t>
            </a:r>
          </a:p>
          <a:p>
            <a:endParaRPr lang="pt-BR" sz="2400" dirty="0"/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 Grupos de Estudos</a:t>
            </a:r>
          </a:p>
          <a:p>
            <a:endParaRPr lang="pt-BR" sz="2400" dirty="0"/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 Aulas de Apoio</a:t>
            </a:r>
          </a:p>
          <a:p>
            <a:endParaRPr lang="pt-BR" sz="2400" dirty="0"/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 Aulas de Dependência</a:t>
            </a:r>
          </a:p>
          <a:p>
            <a:endParaRPr lang="pt-BR" sz="2400" dirty="0"/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 Monitoria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578">
            <a:off x="4104950" y="2865092"/>
            <a:ext cx="4657507" cy="3493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Grupo 10"/>
          <p:cNvGrpSpPr>
            <a:grpSpLocks/>
          </p:cNvGrpSpPr>
          <p:nvPr/>
        </p:nvGrpSpPr>
        <p:grpSpPr bwMode="auto">
          <a:xfrm>
            <a:off x="0" y="44450"/>
            <a:ext cx="1000100" cy="6742113"/>
            <a:chOff x="-32" y="44390"/>
            <a:chExt cx="926973" cy="6742172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t="30910"/>
            <a:stretch>
              <a:fillRect/>
            </a:stretch>
          </p:blipFill>
          <p:spPr bwMode="auto">
            <a:xfrm>
              <a:off x="0" y="1152276"/>
              <a:ext cx="926941" cy="27146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b="20001"/>
            <a:stretch>
              <a:fillRect/>
            </a:stretch>
          </p:blipFill>
          <p:spPr bwMode="auto">
            <a:xfrm>
              <a:off x="-32" y="3643314"/>
              <a:ext cx="926941" cy="3143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" name="Imagem 8" descr="ifet.png"/>
            <p:cNvPicPr>
              <a:picLocks noChangeAspect="1"/>
            </p:cNvPicPr>
            <p:nvPr/>
          </p:nvPicPr>
          <p:blipFill>
            <a:blip r:embed="rId4" cstate="print"/>
            <a:srcRect r="71844"/>
            <a:stretch>
              <a:fillRect/>
            </a:stretch>
          </p:blipFill>
          <p:spPr bwMode="auto">
            <a:xfrm>
              <a:off x="35512" y="44390"/>
              <a:ext cx="861935" cy="113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ubtítulo 2"/>
          <p:cNvSpPr txBox="1">
            <a:spLocks/>
          </p:cNvSpPr>
          <p:nvPr/>
        </p:nvSpPr>
        <p:spPr>
          <a:xfrm>
            <a:off x="928662" y="785794"/>
            <a:ext cx="7932126" cy="535785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</a:t>
            </a:r>
          </a:p>
        </p:txBody>
      </p:sp>
      <p:pic>
        <p:nvPicPr>
          <p:cNvPr id="11" name="Imagem 25" descr="IMG_20181004_11503099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285916" y="22217194"/>
            <a:ext cx="6323013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25" descr="IMG_20181004_11503099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189200" y="36460113"/>
            <a:ext cx="6323013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0634">
            <a:off x="1384907" y="629725"/>
            <a:ext cx="4100911" cy="3075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294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>
            <a:grpSpLocks/>
          </p:cNvGrpSpPr>
          <p:nvPr/>
        </p:nvGrpSpPr>
        <p:grpSpPr bwMode="auto">
          <a:xfrm>
            <a:off x="0" y="44450"/>
            <a:ext cx="1000100" cy="6742113"/>
            <a:chOff x="-32" y="44390"/>
            <a:chExt cx="926973" cy="6742172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30910"/>
            <a:stretch>
              <a:fillRect/>
            </a:stretch>
          </p:blipFill>
          <p:spPr bwMode="auto">
            <a:xfrm>
              <a:off x="0" y="1152276"/>
              <a:ext cx="926941" cy="27146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b="20001"/>
            <a:stretch>
              <a:fillRect/>
            </a:stretch>
          </p:blipFill>
          <p:spPr bwMode="auto">
            <a:xfrm>
              <a:off x="-32" y="3643314"/>
              <a:ext cx="926941" cy="3143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" name="Imagem 8" descr="ifet.png"/>
            <p:cNvPicPr>
              <a:picLocks noChangeAspect="1"/>
            </p:cNvPicPr>
            <p:nvPr/>
          </p:nvPicPr>
          <p:blipFill>
            <a:blip r:embed="rId3" cstate="print"/>
            <a:srcRect r="71844"/>
            <a:stretch>
              <a:fillRect/>
            </a:stretch>
          </p:blipFill>
          <p:spPr bwMode="auto">
            <a:xfrm>
              <a:off x="35512" y="44390"/>
              <a:ext cx="861935" cy="113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ubtítulo 2"/>
          <p:cNvSpPr txBox="1">
            <a:spLocks/>
          </p:cNvSpPr>
          <p:nvPr/>
        </p:nvSpPr>
        <p:spPr>
          <a:xfrm>
            <a:off x="928662" y="785794"/>
            <a:ext cx="7932126" cy="535785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</a:t>
            </a:r>
          </a:p>
        </p:txBody>
      </p:sp>
      <p:pic>
        <p:nvPicPr>
          <p:cNvPr id="11" name="Imagem 25" descr="IMG_20181004_11503099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85916" y="22217194"/>
            <a:ext cx="6323013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25" descr="IMG_20181004_11503099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89200" y="36460113"/>
            <a:ext cx="6323013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2" b="18560"/>
          <a:stretch/>
        </p:blipFill>
        <p:spPr>
          <a:xfrm>
            <a:off x="5244543" y="260648"/>
            <a:ext cx="3528392" cy="3873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140968"/>
            <a:ext cx="4248471" cy="3186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208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>
            <a:grpSpLocks/>
          </p:cNvGrpSpPr>
          <p:nvPr/>
        </p:nvGrpSpPr>
        <p:grpSpPr bwMode="auto">
          <a:xfrm>
            <a:off x="0" y="44450"/>
            <a:ext cx="1000100" cy="6742113"/>
            <a:chOff x="-32" y="44390"/>
            <a:chExt cx="926973" cy="6742172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30910"/>
            <a:stretch>
              <a:fillRect/>
            </a:stretch>
          </p:blipFill>
          <p:spPr bwMode="auto">
            <a:xfrm>
              <a:off x="0" y="1152276"/>
              <a:ext cx="926941" cy="27146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b="20001"/>
            <a:stretch>
              <a:fillRect/>
            </a:stretch>
          </p:blipFill>
          <p:spPr bwMode="auto">
            <a:xfrm>
              <a:off x="-32" y="3643314"/>
              <a:ext cx="926941" cy="3143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" name="Imagem 8" descr="ifet.png"/>
            <p:cNvPicPr>
              <a:picLocks noChangeAspect="1"/>
            </p:cNvPicPr>
            <p:nvPr/>
          </p:nvPicPr>
          <p:blipFill>
            <a:blip r:embed="rId3" cstate="print"/>
            <a:srcRect r="71844"/>
            <a:stretch>
              <a:fillRect/>
            </a:stretch>
          </p:blipFill>
          <p:spPr bwMode="auto">
            <a:xfrm>
              <a:off x="35512" y="44390"/>
              <a:ext cx="861935" cy="113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ubtítulo 2"/>
          <p:cNvSpPr txBox="1">
            <a:spLocks/>
          </p:cNvSpPr>
          <p:nvPr/>
        </p:nvSpPr>
        <p:spPr>
          <a:xfrm>
            <a:off x="1126121" y="1464484"/>
            <a:ext cx="7858180" cy="435771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6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</a:t>
            </a: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22801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+mj-lt"/>
                <a:cs typeface="Arial" pitchFamily="34" charset="0"/>
              </a:rPr>
              <a:t>Resultados</a:t>
            </a:r>
          </a:p>
          <a:p>
            <a:pPr algn="ctr"/>
            <a:endParaRPr lang="pt-BR" sz="2000" b="1" i="1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714480" y="714356"/>
          <a:ext cx="6357982" cy="592935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84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1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37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107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endParaRPr lang="pt-BR" sz="7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pt-BR" sz="1600" dirty="0"/>
                        <a:t>Tabela de utilização da Sala de Estudos Multidisciplinar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4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Semanas 2018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Aulas Apoio/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Monitorias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Grupos de Estudos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Cursos Técnicos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Tecnólogos/Licenciaturas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22 a 28/10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1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-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1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-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29 a 02/11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-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1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1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-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5 a 11/11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8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9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1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12 a 18/11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3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7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1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19 a 25/11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4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6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8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26 a 2/12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13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-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3 a 9/12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-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10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10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-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5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17 a 23/12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5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8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Total de reservas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19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41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54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6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2" marR="4453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422</Words>
  <Application>Microsoft Office PowerPoint</Application>
  <PresentationFormat>Apresentação na tela (4:3)</PresentationFormat>
  <Paragraphs>295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Lucida Sans Unicode</vt:lpstr>
      <vt:lpstr>Times New Roman</vt:lpstr>
      <vt:lpstr>Wingdings</vt:lpstr>
      <vt:lpstr>Wingdings 3</vt:lpstr>
      <vt:lpstr>Tema do Office</vt:lpstr>
      <vt:lpstr>Apresentação do PowerPoint</vt:lpstr>
      <vt:lpstr> OBJETIVO GERAL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COSUP-Elisane</dc:creator>
  <cp:lastModifiedBy>Elis Ortiz</cp:lastModifiedBy>
  <cp:revision>28</cp:revision>
  <dcterms:created xsi:type="dcterms:W3CDTF">2019-04-24T13:24:34Z</dcterms:created>
  <dcterms:modified xsi:type="dcterms:W3CDTF">2019-04-24T20:41:34Z</dcterms:modified>
</cp:coreProperties>
</file>