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316" r:id="rId4"/>
    <p:sldId id="317" r:id="rId5"/>
    <p:sldId id="314" r:id="rId6"/>
    <p:sldId id="259" r:id="rId7"/>
    <p:sldId id="297" r:id="rId8"/>
    <p:sldId id="298" r:id="rId9"/>
    <p:sldId id="299" r:id="rId10"/>
    <p:sldId id="300" r:id="rId11"/>
    <p:sldId id="296" r:id="rId12"/>
    <p:sldId id="301" r:id="rId13"/>
    <p:sldId id="315" r:id="rId14"/>
    <p:sldId id="302" r:id="rId15"/>
    <p:sldId id="303" r:id="rId16"/>
    <p:sldId id="263" r:id="rId17"/>
    <p:sldId id="304" r:id="rId18"/>
    <p:sldId id="313" r:id="rId19"/>
    <p:sldId id="294" r:id="rId20"/>
    <p:sldId id="318" r:id="rId21"/>
    <p:sldId id="322" r:id="rId22"/>
    <p:sldId id="321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85" autoAdjust="0"/>
    <p:restoredTop sz="94660"/>
  </p:normalViewPr>
  <p:slideViewPr>
    <p:cSldViewPr>
      <p:cViewPr varScale="1">
        <p:scale>
          <a:sx n="99" d="100"/>
          <a:sy n="99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agiarios_defen\Desktop\DEAAPE\TEC\Integrados\TEC%20tarde\excel%20TEC%20INTEGRADO%20TARD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agiarios_defen\Desktop\DEAAPE\CVI\excel%20cvi%202013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agiarios_defen\Desktop\DEAAPE\CVI\excel%20cvi%202013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agiarios_defen\Desktop\DEAPE\CVI\excel%20cvi%202013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agiarios_defen\Desktop\DEAAPE\TEC\Integrados\TEC%20tarde\GRAF%20DISCIPLINAS%20TEC%20TARD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agiarios_defen\Desktop\DEAAPE\CVI\gr&#225;fico%20alunos%20por%20professor%20CV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sz="1200" dirty="0"/>
              <a:t>TURMA </a:t>
            </a:r>
            <a:r>
              <a:rPr lang="pt-BR" sz="1200" dirty="0" smtClean="0"/>
              <a:t>20131.XXXX</a:t>
            </a:r>
            <a:endParaRPr lang="pt-BR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chemeClr val="bg1">
                  <a:lumMod val="6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A95-4A5F-93D1-151711949363}"/>
              </c:ext>
            </c:extLst>
          </c:dPt>
          <c:dPt>
            <c:idx val="1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A95-4A5F-93D1-151711949363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A95-4A5F-93D1-151711949363}"/>
              </c:ext>
            </c:extLst>
          </c:dPt>
          <c:dPt>
            <c:idx val="3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A95-4A5F-93D1-151711949363}"/>
              </c:ext>
            </c:extLst>
          </c:dPt>
          <c:dPt>
            <c:idx val="4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A95-4A5F-93D1-151711949363}"/>
              </c:ext>
            </c:extLst>
          </c:dPt>
          <c:dPt>
            <c:idx val="5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A95-4A5F-93D1-15171194936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Plan1!$B$2:$B$7</c:f>
              <c:strCache>
                <c:ptCount val="5"/>
                <c:pt idx="0">
                  <c:v>Total</c:v>
                </c:pt>
                <c:pt idx="1">
                  <c:v>Aprov.</c:v>
                </c:pt>
                <c:pt idx="2">
                  <c:v>Aprov.Dep.</c:v>
                </c:pt>
                <c:pt idx="3">
                  <c:v>Reprov.</c:v>
                </c:pt>
                <c:pt idx="4">
                  <c:v>Rep. Falta</c:v>
                </c:pt>
              </c:strCache>
            </c:strRef>
          </c:cat>
          <c:val>
            <c:numRef>
              <c:f>Plan1!$C$2:$C$7</c:f>
              <c:numCache>
                <c:formatCode>General</c:formatCode>
                <c:ptCount val="6"/>
                <c:pt idx="0">
                  <c:v>25</c:v>
                </c:pt>
                <c:pt idx="1">
                  <c:v>5</c:v>
                </c:pt>
                <c:pt idx="2">
                  <c:v>7</c:v>
                </c:pt>
                <c:pt idx="3">
                  <c:v>10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A95-4A5F-93D1-151711949363}"/>
            </c:ext>
          </c:extLst>
        </c:ser>
        <c:dLbls>
          <c:showVal val="1"/>
        </c:dLbls>
        <c:overlap val="-25"/>
        <c:axId val="63581184"/>
        <c:axId val="64926464"/>
      </c:barChart>
      <c:catAx>
        <c:axId val="63581184"/>
        <c:scaling>
          <c:orientation val="minMax"/>
        </c:scaling>
        <c:axPos val="b"/>
        <c:numFmt formatCode="General" sourceLinked="0"/>
        <c:majorTickMark val="none"/>
        <c:tickLblPos val="nextTo"/>
        <c:crossAx val="64926464"/>
        <c:crosses val="autoZero"/>
        <c:auto val="1"/>
        <c:lblAlgn val="ctr"/>
        <c:lblOffset val="100"/>
      </c:catAx>
      <c:valAx>
        <c:axId val="64926464"/>
        <c:scaling>
          <c:orientation val="minMax"/>
        </c:scaling>
        <c:delete val="1"/>
        <c:axPos val="l"/>
        <c:numFmt formatCode="General" sourceLinked="1"/>
        <c:tickLblPos val="nextTo"/>
        <c:crossAx val="6358118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otX val="30"/>
      <c:perspective val="30"/>
    </c:view3D>
    <c:plotArea>
      <c:layout/>
      <c:pie3DChart>
        <c:varyColors val="1"/>
        <c:dLbls>
          <c:showPercent val="1"/>
        </c:dLbls>
      </c:pie3DChart>
    </c:plotArea>
    <c:legend>
      <c:legendPos val="t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0DA-4F7D-823C-950753C24A10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DA-4F7D-823C-950753C24A10}"/>
              </c:ext>
            </c:extLst>
          </c:dPt>
          <c:dPt>
            <c:idx val="2"/>
            <c:spPr>
              <a:solidFill>
                <a:schemeClr val="tx1">
                  <a:lumMod val="85000"/>
                  <a:lumOff val="1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0DA-4F7D-823C-950753C24A10}"/>
              </c:ext>
            </c:extLst>
          </c:dPt>
          <c:dPt>
            <c:idx val="3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DA-4F7D-823C-950753C24A10}"/>
              </c:ext>
            </c:extLst>
          </c:dPt>
          <c:dPt>
            <c:idx val="4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0DA-4F7D-823C-950753C24A1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Plan8!$B$2:$B$6</c:f>
              <c:strCache>
                <c:ptCount val="5"/>
                <c:pt idx="0">
                  <c:v>Matriculados P.8</c:v>
                </c:pt>
                <c:pt idx="1">
                  <c:v>Retidos</c:v>
                </c:pt>
                <c:pt idx="2">
                  <c:v>Evadidos</c:v>
                </c:pt>
                <c:pt idx="3">
                  <c:v>Cancelados</c:v>
                </c:pt>
                <c:pt idx="4">
                  <c:v>Transf. Interna</c:v>
                </c:pt>
              </c:strCache>
            </c:strRef>
          </c:cat>
          <c:val>
            <c:numRef>
              <c:f>Plan8!$C$2:$C$6</c:f>
              <c:numCache>
                <c:formatCode>General</c:formatCode>
                <c:ptCount val="5"/>
                <c:pt idx="0">
                  <c:v>19</c:v>
                </c:pt>
                <c:pt idx="1">
                  <c:v>2</c:v>
                </c:pt>
                <c:pt idx="2">
                  <c:v>6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DA-4F7D-823C-950753C24A10}"/>
            </c:ext>
          </c:extLst>
        </c:ser>
        <c:dLbls>
          <c:showPercent val="1"/>
        </c:dLbls>
      </c:pie3DChart>
    </c:plotArea>
    <c:legend>
      <c:legendPos val="t"/>
      <c:layout/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Plan9!$B$3</c:f>
              <c:strCache>
                <c:ptCount val="1"/>
                <c:pt idx="0">
                  <c:v>Aprov.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Plan9!$C$2:$I$2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Plan9!$C$3:$I$3</c:f>
              <c:numCache>
                <c:formatCode>General</c:formatCode>
                <c:ptCount val="7"/>
                <c:pt idx="0">
                  <c:v>22</c:v>
                </c:pt>
                <c:pt idx="1">
                  <c:v>18</c:v>
                </c:pt>
                <c:pt idx="2">
                  <c:v>14</c:v>
                </c:pt>
                <c:pt idx="3">
                  <c:v>19</c:v>
                </c:pt>
                <c:pt idx="4">
                  <c:v>14</c:v>
                </c:pt>
                <c:pt idx="5">
                  <c:v>20</c:v>
                </c:pt>
                <c:pt idx="6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45-4272-A84C-9A476B934694}"/>
            </c:ext>
          </c:extLst>
        </c:ser>
        <c:ser>
          <c:idx val="1"/>
          <c:order val="1"/>
          <c:tx>
            <c:strRef>
              <c:f>Plan9!$B$4</c:f>
              <c:strCache>
                <c:ptCount val="1"/>
                <c:pt idx="0">
                  <c:v>Ap. Dep.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Plan9!$C$2:$I$2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Plan9!$C$4:$I$4</c:f>
              <c:numCache>
                <c:formatCode>General</c:formatCode>
                <c:ptCount val="7"/>
                <c:pt idx="0">
                  <c:v>5</c:v>
                </c:pt>
                <c:pt idx="1">
                  <c:v>9</c:v>
                </c:pt>
                <c:pt idx="2">
                  <c:v>5</c:v>
                </c:pt>
                <c:pt idx="3">
                  <c:v>9</c:v>
                </c:pt>
                <c:pt idx="4">
                  <c:v>14</c:v>
                </c:pt>
                <c:pt idx="5">
                  <c:v>8</c:v>
                </c:pt>
                <c:pt idx="6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45-4272-A84C-9A476B934694}"/>
            </c:ext>
          </c:extLst>
        </c:ser>
        <c:ser>
          <c:idx val="2"/>
          <c:order val="2"/>
          <c:tx>
            <c:strRef>
              <c:f>Plan9!$B$5</c:f>
              <c:strCache>
                <c:ptCount val="1"/>
                <c:pt idx="0">
                  <c:v>Reprov.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Plan9!$C$2:$I$2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Plan9!$C$5:$I$5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45-4272-A84C-9A476B934694}"/>
            </c:ext>
          </c:extLst>
        </c:ser>
        <c:ser>
          <c:idx val="3"/>
          <c:order val="3"/>
          <c:tx>
            <c:strRef>
              <c:f>Plan9!$B$6</c:f>
              <c:strCache>
                <c:ptCount val="1"/>
                <c:pt idx="0">
                  <c:v>Rep. Falta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Plan9!$C$2:$I$2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Plan9!$C$6:$I$6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245-4272-A84C-9A476B934694}"/>
            </c:ext>
          </c:extLst>
        </c:ser>
        <c:ser>
          <c:idx val="4"/>
          <c:order val="4"/>
          <c:tx>
            <c:strRef>
              <c:f>Plan9!$B$7</c:f>
              <c:strCache>
                <c:ptCount val="1"/>
                <c:pt idx="0">
                  <c:v>Cancelados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Plan9!$C$2:$I$2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Plan9!$C$7:$I$7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245-4272-A84C-9A476B934694}"/>
            </c:ext>
          </c:extLst>
        </c:ser>
        <c:ser>
          <c:idx val="5"/>
          <c:order val="5"/>
          <c:tx>
            <c:strRef>
              <c:f>Plan9!$B$8</c:f>
              <c:strCache>
                <c:ptCount val="1"/>
                <c:pt idx="0">
                  <c:v>Trancados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Plan9!$C$2:$I$2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Plan9!$C$8:$I$8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245-4272-A84C-9A476B934694}"/>
            </c:ext>
          </c:extLst>
        </c:ser>
        <c:axId val="67790336"/>
        <c:axId val="67791872"/>
      </c:barChart>
      <c:catAx>
        <c:axId val="67790336"/>
        <c:scaling>
          <c:orientation val="minMax"/>
        </c:scaling>
        <c:axPos val="b"/>
        <c:numFmt formatCode="General" sourceLinked="0"/>
        <c:majorTickMark val="none"/>
        <c:tickLblPos val="nextTo"/>
        <c:crossAx val="67791872"/>
        <c:crosses val="autoZero"/>
        <c:auto val="1"/>
        <c:lblAlgn val="ctr"/>
        <c:lblOffset val="100"/>
      </c:catAx>
      <c:valAx>
        <c:axId val="677918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77903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>
        <c:manualLayout>
          <c:layoutTarget val="inner"/>
          <c:xMode val="edge"/>
          <c:yMode val="edge"/>
          <c:x val="5.9451979884611622E-2"/>
          <c:y val="2.0369019284626991E-2"/>
          <c:w val="0.94054802011538863"/>
          <c:h val="0.77414310404279163"/>
        </c:manualLayout>
      </c:layout>
      <c:barChart>
        <c:barDir val="col"/>
        <c:grouping val="clustered"/>
        <c:ser>
          <c:idx val="0"/>
          <c:order val="0"/>
          <c:tx>
            <c:strRef>
              <c:f>Plan1!$C$3</c:f>
              <c:strCache>
                <c:ptCount val="1"/>
                <c:pt idx="0">
                  <c:v>BIO I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Plan1!$C$4:$C$10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10</c:v>
                </c:pt>
                <c:pt idx="3">
                  <c:v>2</c:v>
                </c:pt>
                <c:pt idx="4">
                  <c:v>4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74-4531-9B68-F69E515536A3}"/>
            </c:ext>
          </c:extLst>
        </c:ser>
        <c:ser>
          <c:idx val="1"/>
          <c:order val="1"/>
          <c:tx>
            <c:strRef>
              <c:f>Plan1!$D$3</c:f>
              <c:strCache>
                <c:ptCount val="1"/>
                <c:pt idx="0">
                  <c:v>ED FIS I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Plan1!$D$4:$D$10</c:f>
              <c:numCache>
                <c:formatCode>General</c:formatCode>
                <c:ptCount val="7"/>
                <c:pt idx="0">
                  <c:v>6</c:v>
                </c:pt>
                <c:pt idx="1">
                  <c:v>1</c:v>
                </c:pt>
                <c:pt idx="2">
                  <c:v>6</c:v>
                </c:pt>
                <c:pt idx="3">
                  <c:v>0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74-4531-9B68-F69E515536A3}"/>
            </c:ext>
          </c:extLst>
        </c:ser>
        <c:ser>
          <c:idx val="2"/>
          <c:order val="2"/>
          <c:tx>
            <c:strRef>
              <c:f>Plan1!$E$3</c:f>
              <c:strCache>
                <c:ptCount val="1"/>
                <c:pt idx="0">
                  <c:v>FILO I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Plan1!$E$4:$E$10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14</c:v>
                </c:pt>
                <c:pt idx="3">
                  <c:v>6</c:v>
                </c:pt>
                <c:pt idx="4">
                  <c:v>3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774-4531-9B68-F69E515536A3}"/>
            </c:ext>
          </c:extLst>
        </c:ser>
        <c:ser>
          <c:idx val="3"/>
          <c:order val="3"/>
          <c:tx>
            <c:strRef>
              <c:f>Plan1!$F$3</c:f>
              <c:strCache>
                <c:ptCount val="1"/>
                <c:pt idx="0">
                  <c:v>FIS I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Plan1!$F$4:$F$10</c:f>
              <c:numCache>
                <c:formatCode>General</c:formatCode>
                <c:ptCount val="7"/>
                <c:pt idx="0">
                  <c:v>19</c:v>
                </c:pt>
                <c:pt idx="1">
                  <c:v>17</c:v>
                </c:pt>
                <c:pt idx="2">
                  <c:v>30</c:v>
                </c:pt>
                <c:pt idx="3">
                  <c:v>15</c:v>
                </c:pt>
                <c:pt idx="4">
                  <c:v>11</c:v>
                </c:pt>
                <c:pt idx="5">
                  <c:v>14</c:v>
                </c:pt>
                <c:pt idx="6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774-4531-9B68-F69E515536A3}"/>
            </c:ext>
          </c:extLst>
        </c:ser>
        <c:ser>
          <c:idx val="4"/>
          <c:order val="4"/>
          <c:tx>
            <c:strRef>
              <c:f>Plan1!$G$3</c:f>
              <c:strCache>
                <c:ptCount val="1"/>
                <c:pt idx="0">
                  <c:v>GEO I</c:v>
                </c:pt>
              </c:strCache>
            </c:strRef>
          </c:tx>
          <c:spPr>
            <a:solidFill>
              <a:srgbClr val="00B0F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Plan1!$G$4:$G$10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13</c:v>
                </c:pt>
                <c:pt idx="3">
                  <c:v>6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774-4531-9B68-F69E515536A3}"/>
            </c:ext>
          </c:extLst>
        </c:ser>
        <c:ser>
          <c:idx val="5"/>
          <c:order val="5"/>
          <c:tx>
            <c:strRef>
              <c:f>Plan1!$H$3</c:f>
              <c:strCache>
                <c:ptCount val="1"/>
                <c:pt idx="0">
                  <c:v>HIS 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Plan1!$H$4:$H$10</c:f>
              <c:numCache>
                <c:formatCode>General</c:formatCode>
                <c:ptCount val="7"/>
                <c:pt idx="0">
                  <c:v>8</c:v>
                </c:pt>
                <c:pt idx="1">
                  <c:v>10</c:v>
                </c:pt>
                <c:pt idx="2">
                  <c:v>9</c:v>
                </c:pt>
                <c:pt idx="3">
                  <c:v>11</c:v>
                </c:pt>
                <c:pt idx="4">
                  <c:v>3</c:v>
                </c:pt>
                <c:pt idx="5">
                  <c:v>0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774-4531-9B68-F69E515536A3}"/>
            </c:ext>
          </c:extLst>
        </c:ser>
        <c:ser>
          <c:idx val="6"/>
          <c:order val="6"/>
          <c:tx>
            <c:strRef>
              <c:f>Plan1!$I$3</c:f>
              <c:strCache>
                <c:ptCount val="1"/>
                <c:pt idx="0">
                  <c:v>CURSO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Plan1!$I$4:$I$10</c:f>
              <c:numCache>
                <c:formatCode>General</c:formatCode>
                <c:ptCount val="7"/>
                <c:pt idx="0">
                  <c:v>18</c:v>
                </c:pt>
                <c:pt idx="1">
                  <c:v>14</c:v>
                </c:pt>
                <c:pt idx="2">
                  <c:v>22</c:v>
                </c:pt>
                <c:pt idx="3">
                  <c:v>13</c:v>
                </c:pt>
                <c:pt idx="4">
                  <c:v>14</c:v>
                </c:pt>
                <c:pt idx="5">
                  <c:v>19</c:v>
                </c:pt>
                <c:pt idx="6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774-4531-9B68-F69E515536A3}"/>
            </c:ext>
          </c:extLst>
        </c:ser>
        <c:ser>
          <c:idx val="7"/>
          <c:order val="7"/>
          <c:tx>
            <c:strRef>
              <c:f>Plan1!$J$3</c:f>
              <c:strCache>
                <c:ptCount val="1"/>
                <c:pt idx="0">
                  <c:v>LP e LB I</c:v>
                </c:pt>
              </c:strCache>
            </c:strRef>
          </c:tx>
          <c:spPr>
            <a:solidFill>
              <a:srgbClr val="F133AD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Plan1!$J$4:$J$10</c:f>
              <c:numCache>
                <c:formatCode>General</c:formatCode>
                <c:ptCount val="7"/>
                <c:pt idx="0">
                  <c:v>7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  <c:pt idx="4">
                  <c:v>3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774-4531-9B68-F69E515536A3}"/>
            </c:ext>
          </c:extLst>
        </c:ser>
        <c:ser>
          <c:idx val="8"/>
          <c:order val="8"/>
          <c:tx>
            <c:strRef>
              <c:f>Plan1!$K$3</c:f>
              <c:strCache>
                <c:ptCount val="1"/>
                <c:pt idx="0">
                  <c:v>MAT I</c:v>
                </c:pt>
              </c:strCache>
            </c:strRef>
          </c:tx>
          <c:spPr>
            <a:solidFill>
              <a:srgbClr val="7030A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Plan1!$K$4:$K$10</c:f>
              <c:numCache>
                <c:formatCode>General</c:formatCode>
                <c:ptCount val="7"/>
                <c:pt idx="0">
                  <c:v>14</c:v>
                </c:pt>
                <c:pt idx="1">
                  <c:v>13</c:v>
                </c:pt>
                <c:pt idx="2">
                  <c:v>23</c:v>
                </c:pt>
                <c:pt idx="3">
                  <c:v>12</c:v>
                </c:pt>
                <c:pt idx="4">
                  <c:v>8</c:v>
                </c:pt>
                <c:pt idx="5">
                  <c:v>23</c:v>
                </c:pt>
                <c:pt idx="6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774-4531-9B68-F69E515536A3}"/>
            </c:ext>
          </c:extLst>
        </c:ser>
        <c:ser>
          <c:idx val="9"/>
          <c:order val="9"/>
          <c:tx>
            <c:strRef>
              <c:f>Plan1!$L$3</c:f>
              <c:strCache>
                <c:ptCount val="1"/>
                <c:pt idx="0">
                  <c:v>QUIM I</c:v>
                </c:pt>
              </c:strCache>
            </c:strRef>
          </c:tx>
          <c:spPr>
            <a:solidFill>
              <a:srgbClr val="00B05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Plan1!$B$4:$B$10</c:f>
              <c:strCache>
                <c:ptCount val="7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</c:strCache>
            </c:strRef>
          </c:cat>
          <c:val>
            <c:numRef>
              <c:f>Plan1!$L$4:$L$10</c:f>
              <c:numCache>
                <c:formatCode>General</c:formatCode>
                <c:ptCount val="7"/>
                <c:pt idx="0">
                  <c:v>6</c:v>
                </c:pt>
                <c:pt idx="1">
                  <c:v>14</c:v>
                </c:pt>
                <c:pt idx="2">
                  <c:v>12</c:v>
                </c:pt>
                <c:pt idx="3">
                  <c:v>3</c:v>
                </c:pt>
                <c:pt idx="4">
                  <c:v>8</c:v>
                </c:pt>
                <c:pt idx="5">
                  <c:v>6</c:v>
                </c:pt>
                <c:pt idx="6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774-4531-9B68-F69E515536A3}"/>
            </c:ext>
          </c:extLst>
        </c:ser>
        <c:dLbls>
          <c:showVal val="1"/>
        </c:dLbls>
        <c:gapWidth val="75"/>
        <c:axId val="67441024"/>
        <c:axId val="67442560"/>
      </c:barChart>
      <c:catAx>
        <c:axId val="67441024"/>
        <c:scaling>
          <c:orientation val="minMax"/>
        </c:scaling>
        <c:axPos val="b"/>
        <c:numFmt formatCode="General" sourceLinked="0"/>
        <c:majorTickMark val="none"/>
        <c:tickLblPos val="nextTo"/>
        <c:crossAx val="67442560"/>
        <c:crosses val="autoZero"/>
        <c:auto val="1"/>
        <c:lblAlgn val="ctr"/>
        <c:lblOffset val="100"/>
      </c:catAx>
      <c:valAx>
        <c:axId val="67442560"/>
        <c:scaling>
          <c:orientation val="minMax"/>
        </c:scaling>
        <c:axPos val="l"/>
        <c:numFmt formatCode="General" sourceLinked="1"/>
        <c:majorTickMark val="none"/>
        <c:tickLblPos val="nextTo"/>
        <c:crossAx val="67441024"/>
        <c:crosses val="autoZero"/>
        <c:crossBetween val="between"/>
      </c:valAx>
    </c:plotArea>
    <c:legend>
      <c:legendPos val="b"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>
        <c:manualLayout>
          <c:layoutTarget val="inner"/>
          <c:xMode val="edge"/>
          <c:yMode val="edge"/>
          <c:x val="0.12197462817147862"/>
          <c:y val="3.3205178705714274E-2"/>
          <c:w val="0.87802537182852236"/>
          <c:h val="0.79822506561679785"/>
        </c:manualLayout>
      </c:layout>
      <c:lineChart>
        <c:grouping val="standard"/>
        <c:ser>
          <c:idx val="0"/>
          <c:order val="0"/>
          <c:tx>
            <c:strRef>
              <c:f>Plan1!$C$2</c:f>
              <c:strCache>
                <c:ptCount val="1"/>
                <c:pt idx="0">
                  <c:v>Índice de Alunos por Professor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Plan1!$B$3:$B$10</c:f>
              <c:strCache>
                <c:ptCount val="8"/>
                <c:pt idx="0">
                  <c:v>2013/1</c:v>
                </c:pt>
                <c:pt idx="1">
                  <c:v>2014/1</c:v>
                </c:pt>
                <c:pt idx="2">
                  <c:v>2014/2</c:v>
                </c:pt>
                <c:pt idx="3">
                  <c:v>2015/1</c:v>
                </c:pt>
                <c:pt idx="4">
                  <c:v>2015/2</c:v>
                </c:pt>
                <c:pt idx="5">
                  <c:v>2016/1</c:v>
                </c:pt>
                <c:pt idx="6">
                  <c:v>2016/2</c:v>
                </c:pt>
                <c:pt idx="7">
                  <c:v>2017/1</c:v>
                </c:pt>
              </c:strCache>
            </c:strRef>
          </c:cat>
          <c:val>
            <c:numRef>
              <c:f>Plan1!$C$3:$C$10</c:f>
              <c:numCache>
                <c:formatCode>General</c:formatCode>
                <c:ptCount val="8"/>
                <c:pt idx="0">
                  <c:v>2.7</c:v>
                </c:pt>
                <c:pt idx="1">
                  <c:v>3</c:v>
                </c:pt>
                <c:pt idx="2">
                  <c:v>2.8</c:v>
                </c:pt>
                <c:pt idx="3">
                  <c:v>2.8</c:v>
                </c:pt>
                <c:pt idx="4">
                  <c:v>2.9</c:v>
                </c:pt>
                <c:pt idx="5">
                  <c:v>3</c:v>
                </c:pt>
                <c:pt idx="6">
                  <c:v>2.9</c:v>
                </c:pt>
                <c:pt idx="7">
                  <c:v>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AF-4DBE-B39B-92C283D1DB15}"/>
            </c:ext>
          </c:extLst>
        </c:ser>
        <c:dLbls>
          <c:showVal val="1"/>
        </c:dLbls>
        <c:marker val="1"/>
        <c:axId val="67488768"/>
        <c:axId val="67465984"/>
      </c:lineChart>
      <c:catAx>
        <c:axId val="67488768"/>
        <c:scaling>
          <c:orientation val="minMax"/>
        </c:scaling>
        <c:axPos val="b"/>
        <c:numFmt formatCode="General" sourceLinked="0"/>
        <c:majorTickMark val="none"/>
        <c:tickLblPos val="nextTo"/>
        <c:crossAx val="67465984"/>
        <c:crosses val="autoZero"/>
        <c:auto val="1"/>
        <c:lblAlgn val="ctr"/>
        <c:lblOffset val="100"/>
      </c:catAx>
      <c:valAx>
        <c:axId val="6746598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7488768"/>
        <c:crosses val="autoZero"/>
        <c:crossBetween val="between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5B73C-FCFC-42EE-B739-8C069235A4A5}" type="datetimeFigureOut">
              <a:rPr lang="pt-BR" smtClean="0"/>
              <a:pPr/>
              <a:t>25/04/2019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8E7DC-E137-427C-B862-23A082EA65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9E940-7FEF-43F1-AF8D-A81CE3FF8DA0}" type="datetimeFigureOut">
              <a:rPr lang="pt-BR" smtClean="0"/>
              <a:pPr/>
              <a:t>25/04/2019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A9823-7A51-47A3-8509-D6E694B218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A9823-7A51-47A3-8509-D6E694B2181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A9823-7A51-47A3-8509-D6E694B21813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A9823-7A51-47A3-8509-D6E694B21813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A9823-7A51-47A3-8509-D6E694B21813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24832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A9823-7A51-47A3-8509-D6E694B21813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2953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0E89-C7B6-4417-88AE-57F98094C722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00E8-25D2-4ADC-A6F6-4E06F98E76C8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E315-6F19-4BD9-B976-14E4ACEDB1DA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593-03CA-4F8C-8F81-9F55863BD50E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911-7D75-42EA-9593-64E611EF341A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E867-E373-4B0B-9EAF-E9358152F4AB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FC6C-4F7A-4CBF-827D-5F67B3018472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DE-02DE-46FE-B83A-B96DC76F11F2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E153-E366-48BE-AC0F-2EDD29CE9AC8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E92D4-216E-4271-BDD8-8815F8024F2E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0D66-2016-4A5F-8ED5-35F5E105A513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E6B52-18A7-4A67-8F3D-E8E14858C208}" type="datetime1">
              <a:rPr lang="pt-BR" smtClean="0"/>
              <a:pPr/>
              <a:t>25/04/2019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3ED29-6587-446F-8C48-53BB1E3028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sul.edu.br/regulamentos-institucionais.%20Acesso%20em%20abril/2019" TargetMode="External"/><Relationship Id="rId7" Type="http://schemas.openxmlformats.org/officeDocument/2006/relationships/hyperlink" Target="http://www.pucminas.br/bibliotec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app.ifsul.edu.br/RDWeb/Pages/en-US/login.aspx?ReturnUrl=default.aspx" TargetMode="External"/><Relationship Id="rId5" Type="http://schemas.openxmlformats.org/officeDocument/2006/relationships/hyperlink" Target="http://www.ifsul.edu.br/processoseletivo" TargetMode="External"/><Relationship Id="rId4" Type="http://schemas.openxmlformats.org/officeDocument/2006/relationships/hyperlink" Target="http://www.ifsul.edu.br/regulamento-da-atividade-docente/item/113-organizacao-didatic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143248"/>
            <a:ext cx="7772400" cy="114300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Metodologia de Análise de Indicadores Acadêmicos de Permanência e Êxito dos Cursos Técnicos do Câmpus Pelotas - IFSul</a:t>
            </a:r>
            <a:r>
              <a:rPr lang="pt-BR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t-BR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pt-BR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pt-BR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pt-BR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endParaRPr lang="pt-BR" sz="28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2976" y="4429132"/>
            <a:ext cx="6858048" cy="1643074"/>
          </a:xfrm>
        </p:spPr>
        <p:txBody>
          <a:bodyPr>
            <a:noAutofit/>
          </a:bodyPr>
          <a:lstStyle/>
          <a:p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Departamento de Aprendizagem, Permanência e Êxito - DEAPE</a:t>
            </a:r>
            <a:endParaRPr lang="pt-BR" sz="2000" b="1" dirty="0" smtClean="0">
              <a:solidFill>
                <a:schemeClr val="tx1"/>
              </a:solidFill>
              <a:cs typeface="Arial" pitchFamily="34" charset="0"/>
            </a:endParaRPr>
          </a:p>
          <a:p>
            <a:endParaRPr lang="pt-BR" sz="2800" dirty="0" smtClean="0">
              <a:solidFill>
                <a:schemeClr val="tx1"/>
              </a:solidFill>
            </a:endParaRPr>
          </a:p>
          <a:p>
            <a:endParaRPr lang="pt-BR" sz="2000" dirty="0" smtClean="0">
              <a:solidFill>
                <a:schemeClr val="tx1"/>
              </a:solidFill>
            </a:endParaRPr>
          </a:p>
          <a:p>
            <a:r>
              <a:rPr lang="pt-BR" sz="2000" dirty="0" smtClean="0">
                <a:solidFill>
                  <a:schemeClr val="tx1"/>
                </a:solidFill>
              </a:rPr>
              <a:t>Pelotas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2019</a:t>
            </a:r>
            <a:endParaRPr lang="pt-BR" sz="2000" dirty="0">
              <a:solidFill>
                <a:schemeClr val="tx1"/>
              </a:solidFill>
            </a:endParaRPr>
          </a:p>
        </p:txBody>
      </p:sp>
      <p:pic>
        <p:nvPicPr>
          <p:cNvPr id="4" name="Imagem 3" descr="http://www2.pelotas.ifsul.edu.br/gpacc/images/headerbar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785794"/>
            <a:ext cx="7429552" cy="81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500041"/>
            <a:ext cx="8215370" cy="1977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pt-BR" sz="2800" dirty="0" smtClean="0">
              <a:cs typeface="Arial" pitchFamily="34" charset="0"/>
            </a:endParaRPr>
          </a:p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Processos Seletivos (2015/2 a 2017/1) – Curso X 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pt-BR" sz="16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endParaRPr kumimoji="0" lang="pt-B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 rot="10800000" flipV="1">
            <a:off x="2500298" y="5857892"/>
            <a:ext cx="40642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Fonte: Q-Acadêmico (0210/2017)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14348" y="2571747"/>
          <a:ext cx="7786742" cy="3000392"/>
        </p:xfrm>
        <a:graphic>
          <a:graphicData uri="http://schemas.openxmlformats.org/drawingml/2006/table">
            <a:tbl>
              <a:tblPr/>
              <a:tblGrid>
                <a:gridCol w="16152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50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10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80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441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35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96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774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</a:rPr>
                        <a:t>VESTIBULAR/ANO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7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6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PLANO DE VAGAS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MATRÍCULAS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RELAÇÃO C/V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PLANO DE VAGAS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MATRÍCULAS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RELAÇÃO C/V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2015/2 - Inverno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20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1,5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23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1,7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8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2016/1 - Verão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19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2,21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26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1,71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2016/2 - Inverno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19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1,46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29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2,29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8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2017/1 - Verão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19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Arial"/>
                          <a:cs typeface="Times New Roman"/>
                        </a:rPr>
                        <a:t>1,64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28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18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Arial"/>
                          <a:cs typeface="Times New Roman"/>
                        </a:rPr>
                        <a:t>1,43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Acompanhamento do status acadêmico dos ingressantes do ciclo em cada semestre letivo até 2016/2.</a:t>
            </a:r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r>
              <a:rPr lang="pt-BR" sz="1800" dirty="0" smtClean="0"/>
              <a:t> Situação dos alunos matriculados no 1º período letivo em 2013/1 – Curso XX</a:t>
            </a:r>
            <a:endParaRPr lang="pt-BR" sz="1800" dirty="0" smtClean="0"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6072206"/>
            <a:ext cx="914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5221288" algn="l"/>
              </a:tabLst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Fonte: Q- Acadêmico (02/10/2017)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1500166" y="2928934"/>
          <a:ext cx="6286544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sz="35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Análise da situação em 2017/1 (percentuais de evasão/retenção</a:t>
            </a:r>
          </a:p>
          <a:p>
            <a:pPr algn="just">
              <a:buNone/>
            </a:pPr>
            <a:endParaRPr lang="pt-BR" sz="2800" dirty="0" smtClean="0">
              <a:cs typeface="Arial" pitchFamily="34" charset="0"/>
            </a:endParaRPr>
          </a:p>
          <a:p>
            <a:pPr algn="just">
              <a:buNone/>
            </a:pPr>
            <a:endParaRPr lang="pt-BR" sz="2800" dirty="0" smtClean="0">
              <a:cs typeface="Arial" pitchFamily="34" charset="0"/>
            </a:endParaRPr>
          </a:p>
          <a:p>
            <a:pPr algn="ctr">
              <a:buNone/>
            </a:pPr>
            <a:r>
              <a:rPr lang="pt-BR" sz="1900" dirty="0" smtClean="0"/>
              <a:t>Situação em 2017/1 dos ingressantes do processo seletivo de 2013/1 – Curso XX</a:t>
            </a:r>
            <a:endParaRPr lang="pt-BR" sz="1900" dirty="0" smtClean="0">
              <a:cs typeface="Arial" pitchFamily="34" charset="0"/>
            </a:endParaRPr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r>
              <a:rPr lang="pt-BR" sz="1000" dirty="0" smtClean="0">
                <a:latin typeface="Arial" pitchFamily="34" charset="0"/>
                <a:cs typeface="Arial" pitchFamily="34" charset="0"/>
              </a:rPr>
              <a:t>Fonte: Q- Acadêmico (02/10/2017)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12</a:t>
            </a:fld>
            <a:endParaRPr lang="pt-BR"/>
          </a:p>
        </p:txBody>
      </p:sp>
      <p:graphicFrame>
        <p:nvGraphicFramePr>
          <p:cNvPr id="5" name="Gráfico 4"/>
          <p:cNvGraphicFramePr/>
          <p:nvPr/>
        </p:nvGraphicFramePr>
        <p:xfrm>
          <a:off x="1928794" y="2928934"/>
          <a:ext cx="5429256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/>
          <p:nvPr/>
        </p:nvGraphicFramePr>
        <p:xfrm>
          <a:off x="2143108" y="3000372"/>
          <a:ext cx="4857752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00034" y="1"/>
            <a:ext cx="821537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4775" algn="r"/>
              </a:tabLst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4775" algn="r"/>
              </a:tabLst>
            </a:pPr>
            <a:endParaRPr lang="pt-BR" sz="1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Acompanhamento do percurso dos estudantes desde o ingresso até a situação em 2017/1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4775" algn="r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Percurso dos alunos – Ciclo 2013/1 (Curso XX)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4775" algn="r"/>
              </a:tabLst>
            </a:pPr>
            <a:endParaRPr kumimoji="0" lang="pt-B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357554" y="6429396"/>
            <a:ext cx="23993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374775" algn="r"/>
              </a:tabLs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FONTE: Q-Acadêmico (21/09/2017)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13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14348" y="1714488"/>
          <a:ext cx="7500988" cy="4643459"/>
        </p:xfrm>
        <a:graphic>
          <a:graphicData uri="http://schemas.openxmlformats.org/drawingml/2006/table">
            <a:tbl>
              <a:tblPr/>
              <a:tblGrid>
                <a:gridCol w="1369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64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64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6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64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64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64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640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640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Arial"/>
                          <a:cs typeface="Arial"/>
                        </a:rPr>
                        <a:t>2013/1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Arial"/>
                          <a:cs typeface="Arial"/>
                        </a:rPr>
                        <a:t>2014/1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Arial"/>
                          <a:cs typeface="Arial"/>
                        </a:rPr>
                        <a:t>2014/2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Arial"/>
                          <a:ea typeface="Arial"/>
                          <a:cs typeface="Arial"/>
                        </a:rPr>
                        <a:t>2015/1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Arial"/>
                          <a:ea typeface="Arial"/>
                          <a:cs typeface="Arial"/>
                        </a:rPr>
                        <a:t>2015/2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Arial"/>
                          <a:ea typeface="Arial"/>
                          <a:cs typeface="Arial"/>
                        </a:rPr>
                        <a:t>2016/1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Arial"/>
                          <a:ea typeface="Arial"/>
                          <a:cs typeface="Arial"/>
                        </a:rPr>
                        <a:t>2016/2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Arial"/>
                          <a:ea typeface="Arial"/>
                          <a:cs typeface="Arial"/>
                        </a:rPr>
                        <a:t>2017/1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P.7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EVADIU</a:t>
                      </a:r>
                      <a:endParaRPr lang="pt-BR" sz="90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EVADIU</a:t>
                      </a:r>
                      <a:endParaRPr lang="pt-BR" sz="90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EVADIU</a:t>
                      </a:r>
                      <a:endParaRPr lang="pt-BR" sz="90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EVADIU</a:t>
                      </a:r>
                      <a:endParaRPr lang="pt-BR" sz="90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EVADIU</a:t>
                      </a:r>
                      <a:endParaRPr lang="pt-BR" sz="90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TRANSF IN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CANC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APROVADO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CANC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 FALTA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EVADIU</a:t>
                      </a:r>
                      <a:endParaRPr lang="pt-BR" sz="90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P.7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4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 smtClean="0">
                          <a:latin typeface="Arial"/>
                          <a:ea typeface="Arial"/>
                          <a:cs typeface="Arial"/>
                        </a:rPr>
                        <a:t>ALUNO (A)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 DEP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REPROV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APROV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Arial"/>
                          <a:cs typeface="Arial"/>
                        </a:rPr>
                        <a:t>MATRIC  P.8</a:t>
                      </a:r>
                      <a:endParaRPr lang="pt-BR" sz="9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23665" marR="2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Análise da situação dos alunos ingressantes nos ciclos posteriores (2014/1 a 2016/2)</a:t>
            </a:r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r>
              <a:rPr lang="pt-BR" sz="1800" dirty="0" smtClean="0"/>
              <a:t>Curso XX - Situação 1º período letivo dos ingressantes de 2013/1 a 2016/2</a:t>
            </a:r>
            <a:endParaRPr lang="pt-BR" sz="1800" dirty="0" smtClean="0">
              <a:cs typeface="Arial" pitchFamily="34" charset="0"/>
            </a:endParaRPr>
          </a:p>
          <a:p>
            <a:pPr algn="just">
              <a:buNone/>
            </a:pPr>
            <a:endParaRPr lang="pt-BR" dirty="0" smtClean="0"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14</a:t>
            </a:fld>
            <a:endParaRPr lang="pt-BR"/>
          </a:p>
        </p:txBody>
      </p:sp>
      <p:graphicFrame>
        <p:nvGraphicFramePr>
          <p:cNvPr id="5" name="Gráfico 4"/>
          <p:cNvGraphicFramePr/>
          <p:nvPr/>
        </p:nvGraphicFramePr>
        <p:xfrm>
          <a:off x="1643042" y="2357430"/>
          <a:ext cx="5809867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621508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Fonte: Q-Acadêmico (05/10/2017)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Análise da reprovação nas disciplinas entre os alunos ingressantes nos ciclos posteriores – 1º semestre letivo</a:t>
            </a:r>
          </a:p>
          <a:p>
            <a:pPr algn="ctr">
              <a:buNone/>
            </a:pPr>
            <a:endParaRPr lang="pt-BR" sz="1800" dirty="0" smtClean="0"/>
          </a:p>
          <a:p>
            <a:pPr algn="ctr">
              <a:buNone/>
            </a:pPr>
            <a:r>
              <a:rPr lang="pt-BR" sz="1800" dirty="0" smtClean="0"/>
              <a:t>Alunos reprovados por disciplina no 1º semestre letivo (2013/1 a 2016/2) – Curso XX</a:t>
            </a:r>
          </a:p>
          <a:p>
            <a:pPr algn="just">
              <a:buNone/>
            </a:pPr>
            <a:endParaRPr lang="pt-BR" dirty="0" smtClean="0"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15</a:t>
            </a:fld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357157" y="2571744"/>
          <a:ext cx="8286809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6286520"/>
            <a:ext cx="914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Fonte: Q-Acadêmico (1º/11/2017)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Investigação do total de alunos por turma em 2017/1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16</a:t>
            </a:fld>
            <a:endParaRPr lang="pt-BR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 l="16992" t="21240" r="9179" b="22363"/>
          <a:stretch>
            <a:fillRect/>
          </a:stretch>
        </p:blipFill>
        <p:spPr bwMode="auto">
          <a:xfrm>
            <a:off x="1357291" y="1857365"/>
            <a:ext cx="6643734" cy="364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Verificação do índice de alunos por professor</a:t>
            </a:r>
          </a:p>
          <a:p>
            <a:pPr algn="just"/>
            <a:endParaRPr lang="pt-BR" sz="3000" dirty="0" smtClean="0">
              <a:cs typeface="Arial" pitchFamily="34" charset="0"/>
            </a:endParaRPr>
          </a:p>
          <a:p>
            <a:pPr algn="just"/>
            <a:endParaRPr lang="pt-BR" sz="3000" dirty="0" smtClean="0">
              <a:cs typeface="Arial" pitchFamily="34" charset="0"/>
            </a:endParaRPr>
          </a:p>
          <a:p>
            <a:pPr algn="just"/>
            <a:endParaRPr lang="pt-BR" sz="3000" dirty="0" smtClean="0">
              <a:cs typeface="Arial" pitchFamily="34" charset="0"/>
            </a:endParaRPr>
          </a:p>
          <a:p>
            <a:pPr algn="just"/>
            <a:endParaRPr lang="pt-BR" sz="3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17</a:t>
            </a:fld>
            <a:endParaRPr lang="pt-BR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43108" y="1214422"/>
          <a:ext cx="8010449" cy="2574931"/>
        </p:xfrm>
        <a:graphic>
          <a:graphicData uri="http://schemas.openxmlformats.org/presentationml/2006/ole">
            <p:oleObj spid="_x0000_s1035" name="Documento" r:id="rId3" imgW="9175532" imgH="2415087" progId="Word.Document.12">
              <p:embed/>
            </p:oleObj>
          </a:graphicData>
        </a:graphic>
      </p:graphicFrame>
      <p:graphicFrame>
        <p:nvGraphicFramePr>
          <p:cNvPr id="5" name="Gráfico 4"/>
          <p:cNvGraphicFramePr/>
          <p:nvPr/>
        </p:nvGraphicFramePr>
        <p:xfrm>
          <a:off x="2143108" y="3643314"/>
          <a:ext cx="4572000" cy="2457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2130425"/>
            <a:ext cx="8215370" cy="2155831"/>
          </a:xfrm>
        </p:spPr>
        <p:txBody>
          <a:bodyPr>
            <a:normAutofit fontScale="9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Atualização do percurso e status acadêmico dos estudantes do ciclo até 2018/2</a:t>
            </a:r>
            <a:r>
              <a:rPr lang="pt-BR" dirty="0" smtClean="0">
                <a:cs typeface="Arial" pitchFamily="34" charset="0"/>
              </a:rPr>
              <a:t/>
            </a:r>
            <a:br>
              <a:rPr lang="pt-BR" dirty="0" smtClean="0">
                <a:cs typeface="Arial" pitchFamily="34" charset="0"/>
              </a:rPr>
            </a:b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19</a:t>
            </a:fld>
            <a:endParaRPr lang="pt-BR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85720" y="1357298"/>
          <a:ext cx="8643998" cy="4850927"/>
        </p:xfrm>
        <a:graphic>
          <a:graphicData uri="http://schemas.openxmlformats.org/drawingml/2006/table">
            <a:tbl>
              <a:tblPr/>
              <a:tblGrid>
                <a:gridCol w="10627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85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85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8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8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85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85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852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3852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3651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3651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165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ALUNO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2013/1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2014/1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2014/2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2015/1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2015/2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2016/1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2016/2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2017/1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2018/1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Arial"/>
                          <a:ea typeface="Calibri"/>
                          <a:cs typeface="Times New Roman"/>
                        </a:rPr>
                        <a:t>2018/2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CANC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CONCLUIU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CONCLUIU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CONCLUIU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CONCLUIU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EVADIU</a:t>
                      </a:r>
                      <a:endParaRPr lang="pt-BR" sz="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 FALTA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EVADIU</a:t>
                      </a:r>
                      <a:endParaRPr lang="pt-BR" sz="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CONCLUIU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998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EVADIU</a:t>
                      </a:r>
                      <a:endParaRPr lang="pt-BR" sz="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TRANC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latin typeface="Arial"/>
                          <a:ea typeface="Calibri"/>
                          <a:cs typeface="Times New Roman"/>
                        </a:rPr>
                        <a:t>TRANC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REP FALTA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EVADIU</a:t>
                      </a:r>
                      <a:endParaRPr lang="pt-BR" sz="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CANC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REP FALTA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TRANC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latin typeface="Arial"/>
                          <a:ea typeface="Calibri"/>
                          <a:cs typeface="Times New Roman"/>
                        </a:rPr>
                        <a:t>TRANC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CANC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2D2D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 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5998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REP FALTA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EVADIU</a:t>
                      </a:r>
                      <a:endParaRPr lang="pt-BR" sz="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2D2D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2D2D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 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MATRIC P5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CONCLUIU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7998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 FALTA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EVADIU</a:t>
                      </a:r>
                      <a:endParaRPr lang="pt-BR" sz="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CANC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TRANSF INT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2D2D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2D2D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2D2D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2D2D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2D2D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7998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CANC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CONCLUDENTE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5998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 DEP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REP FALTA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TRANSF IN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377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CONCLUIU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17998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800" b="1" dirty="0" smtClean="0">
                          <a:latin typeface="Arial"/>
                          <a:ea typeface="Calibri"/>
                          <a:cs typeface="Times New Roman"/>
                        </a:rPr>
                        <a:t>ALUNO(A)</a:t>
                      </a:r>
                      <a:endParaRPr lang="pt-BR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APROV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CONCLUIU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4848" marR="24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357166"/>
            <a:ext cx="76867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74775" algn="r"/>
              </a:tabLst>
            </a:pPr>
            <a:r>
              <a:rPr lang="pt-BR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Percurso dos alunos – Ciclo 2013/1 (Curso XX) – Atualização  em 2018/2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0430" y="6215082"/>
            <a:ext cx="21114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Fonte: Q-Acadêmico (01/08/2018)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8647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pt-BR" sz="7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8800" b="1" dirty="0" err="1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Diretor-geral</a:t>
            </a:r>
            <a:endParaRPr lang="pt-BR" sz="8800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pt-BR" sz="8800" dirty="0">
                <a:cs typeface="Arial" pitchFamily="34" charset="0"/>
              </a:rPr>
              <a:t>Carlos Jesus </a:t>
            </a:r>
            <a:r>
              <a:rPr lang="pt-BR" sz="8800" dirty="0" err="1">
                <a:cs typeface="Arial" pitchFamily="34" charset="0"/>
              </a:rPr>
              <a:t>Anghinoni</a:t>
            </a:r>
            <a:r>
              <a:rPr lang="pt-BR" sz="8800" dirty="0">
                <a:cs typeface="Arial" pitchFamily="34" charset="0"/>
              </a:rPr>
              <a:t> </a:t>
            </a:r>
            <a:r>
              <a:rPr lang="pt-BR" sz="8800" dirty="0" smtClean="0">
                <a:cs typeface="Arial" pitchFamily="34" charset="0"/>
              </a:rPr>
              <a:t>Corrêa</a:t>
            </a:r>
          </a:p>
          <a:p>
            <a:pPr>
              <a:buNone/>
            </a:pPr>
            <a:endParaRPr lang="pt-BR" sz="8800" dirty="0">
              <a:cs typeface="Arial" pitchFamily="34" charset="0"/>
            </a:endParaRPr>
          </a:p>
          <a:p>
            <a:pPr>
              <a:buNone/>
            </a:pPr>
            <a:r>
              <a:rPr lang="pt-BR" sz="8800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Diretor de Ensino</a:t>
            </a:r>
            <a:endParaRPr lang="pt-BR" sz="8800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pt-BR" sz="8800" dirty="0" smtClean="0">
                <a:cs typeface="Arial" pitchFamily="34" charset="0"/>
              </a:rPr>
              <a:t>Rafael </a:t>
            </a:r>
            <a:r>
              <a:rPr lang="pt-BR" sz="8800" dirty="0" err="1" smtClean="0">
                <a:cs typeface="Arial" pitchFamily="34" charset="0"/>
              </a:rPr>
              <a:t>Krolow</a:t>
            </a:r>
            <a:r>
              <a:rPr lang="pt-BR" sz="8800" dirty="0" smtClean="0">
                <a:cs typeface="Arial" pitchFamily="34" charset="0"/>
              </a:rPr>
              <a:t> Santos Silva</a:t>
            </a:r>
            <a:endParaRPr lang="pt-BR" sz="8800" dirty="0">
              <a:cs typeface="Arial" pitchFamily="34" charset="0"/>
            </a:endParaRPr>
          </a:p>
          <a:p>
            <a:pPr>
              <a:buNone/>
            </a:pPr>
            <a:r>
              <a:rPr lang="pt-BR" sz="8800" dirty="0"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pt-BR" sz="8800" b="1" u="sng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Concepção Técnica e Organização</a:t>
            </a:r>
            <a:endParaRPr lang="pt-BR" sz="8800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pt-BR" sz="8800" dirty="0">
                <a:cs typeface="Arial" pitchFamily="34" charset="0"/>
              </a:rPr>
              <a:t>Chefe do Departamento de Aprendizagem, Permanência e Êxito</a:t>
            </a:r>
          </a:p>
          <a:p>
            <a:pPr>
              <a:buNone/>
            </a:pPr>
            <a:r>
              <a:rPr lang="pt-BR" sz="8800" dirty="0">
                <a:cs typeface="Arial" pitchFamily="34" charset="0"/>
              </a:rPr>
              <a:t>Márcia Miller Gomes de Pinho</a:t>
            </a:r>
          </a:p>
          <a:p>
            <a:pPr>
              <a:buNone/>
            </a:pPr>
            <a:r>
              <a:rPr lang="pt-BR" sz="8800" dirty="0"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pt-BR" sz="8800" b="1" u="sng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Pesquisa, Organização e Redação</a:t>
            </a:r>
            <a:endParaRPr lang="pt-BR" sz="8800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pt-BR" sz="8800" dirty="0">
                <a:cs typeface="Arial" pitchFamily="34" charset="0"/>
              </a:rPr>
              <a:t>José Orlando Miranda Botelho</a:t>
            </a:r>
          </a:p>
          <a:p>
            <a:pPr>
              <a:buNone/>
            </a:pPr>
            <a:r>
              <a:rPr lang="pt-BR" sz="8800" dirty="0" err="1">
                <a:cs typeface="Arial" pitchFamily="34" charset="0"/>
              </a:rPr>
              <a:t>Ticiana</a:t>
            </a:r>
            <a:r>
              <a:rPr lang="pt-BR" sz="8800" dirty="0">
                <a:cs typeface="Arial" pitchFamily="34" charset="0"/>
              </a:rPr>
              <a:t> </a:t>
            </a:r>
            <a:r>
              <a:rPr lang="pt-BR" sz="8800" dirty="0" err="1">
                <a:cs typeface="Arial" pitchFamily="34" charset="0"/>
              </a:rPr>
              <a:t>Cougo</a:t>
            </a:r>
            <a:r>
              <a:rPr lang="pt-BR" sz="8800" dirty="0">
                <a:cs typeface="Arial" pitchFamily="34" charset="0"/>
              </a:rPr>
              <a:t> Cardoso</a:t>
            </a:r>
          </a:p>
          <a:p>
            <a:pPr>
              <a:buNone/>
            </a:pPr>
            <a:r>
              <a:rPr lang="pt-BR" sz="8800" dirty="0"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pt-BR" sz="8800" b="1" u="sng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Colaboração Técnico-científica</a:t>
            </a:r>
            <a:endParaRPr lang="pt-BR" sz="8800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pt-BR" sz="8800" dirty="0">
                <a:cs typeface="Arial" pitchFamily="34" charset="0"/>
              </a:rPr>
              <a:t>Charles Soares Huber</a:t>
            </a:r>
          </a:p>
          <a:p>
            <a:pPr>
              <a:buNone/>
            </a:pPr>
            <a:r>
              <a:rPr lang="pt-BR" sz="8000" b="1" dirty="0">
                <a:latin typeface="Arial" pitchFamily="34" charset="0"/>
                <a:cs typeface="Arial" pitchFamily="34" charset="0"/>
              </a:rPr>
              <a:t> </a:t>
            </a:r>
            <a:endParaRPr lang="pt-BR" sz="8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b="1" dirty="0"/>
              <a:t> 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Roteiro para elaboração de relatórios de indicadores acadêmicos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20</a:t>
            </a:fld>
            <a:endParaRPr lang="pt-BR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25976" t="40747" r="22071" b="14685"/>
          <a:stretch>
            <a:fillRect/>
          </a:stretch>
        </p:blipFill>
        <p:spPr bwMode="auto">
          <a:xfrm>
            <a:off x="928662" y="1500174"/>
            <a:ext cx="7375229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/>
          </a:bodyPr>
          <a:lstStyle/>
          <a:p>
            <a:pPr algn="r"/>
            <a:r>
              <a:rPr lang="pt-BR" sz="4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Pesquisas futuras</a:t>
            </a:r>
            <a:endParaRPr lang="pt-BR" sz="4000" b="1" i="1" dirty="0">
              <a:ln w="11430"/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86852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Como perspectiva de continuidade do trabalho, pretende-se elaborar instrumentos que sirvam como referência para a realização de pesquisas de caráter qualitativo, visando o aprofundamento de questões relevantes identificadas neste primeiro diagnóstico.</a:t>
            </a:r>
            <a:endParaRPr lang="pt-BR" sz="2400" smtClean="0"/>
          </a:p>
          <a:p>
            <a:pPr algn="just">
              <a:spcBef>
                <a:spcPts val="0"/>
              </a:spcBef>
              <a:buNone/>
            </a:pPr>
            <a:endParaRPr lang="pt-BR" sz="9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599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/>
          </a:bodyPr>
          <a:lstStyle/>
          <a:p>
            <a:pPr algn="r"/>
            <a:r>
              <a:rPr lang="pt-BR" sz="4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Referências Bibliográficas</a:t>
            </a:r>
            <a:endParaRPr lang="pt-BR" sz="4000" b="1" i="1" dirty="0">
              <a:ln w="11430"/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868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sz="1400" dirty="0"/>
              <a:t>ARROYO, Miguel G. Fracasso/Sucesso: um pesadelo que perturba nossos sonhos. In: Em Aberto. Brasília, v.17, n. 71, p. 33-40, 2000. </a:t>
            </a:r>
            <a:endParaRPr lang="pt-BR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400" dirty="0"/>
              <a:t>FRIGOTTO, Gaudêncio. A produtividade da escola improdutiva: um (</a:t>
            </a:r>
            <a:r>
              <a:rPr lang="pt-BR" sz="1400" dirty="0" err="1"/>
              <a:t>re</a:t>
            </a:r>
            <a:r>
              <a:rPr lang="pt-BR" sz="1400" dirty="0"/>
              <a:t>)exame das  relações entre educação e estrutura econômico-social capitalista. São Paulo:     Cortez, 2010. </a:t>
            </a:r>
            <a:endParaRPr lang="pt-BR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400" dirty="0" smtClean="0"/>
              <a:t>INSTITUTO FEDERAL SUL-RIO-GRANDENSE. Documento Síntese do PEIPEE do IFSul. Disponível em </a:t>
            </a:r>
            <a:r>
              <a:rPr lang="pt-BR" sz="1400" dirty="0" smtClean="0">
                <a:hlinkClick r:id="rId3"/>
              </a:rPr>
              <a:t>http://www.ifsul.edu.br/regulamentos-institucionais. Acesso em abril/2019</a:t>
            </a:r>
            <a:r>
              <a:rPr lang="pt-BR" sz="1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400" dirty="0" smtClean="0"/>
              <a:t>INSTITUTO FEDERAL SUL-RIO-GRANDENSE. Organização Didática. Aprovado pela Resolução nº 90/2012 do Conselho Superior. Disponível em: </a:t>
            </a:r>
            <a:r>
              <a:rPr lang="pt-BR" sz="1400" u="sng" dirty="0" smtClean="0">
                <a:hlinkClick r:id="rId4"/>
              </a:rPr>
              <a:t>http://www.ifsul.edu.br/regulamento-da-atividade-docente/item/113-organizacao-didatica</a:t>
            </a:r>
            <a:r>
              <a:rPr lang="pt-BR" sz="1400" dirty="0" smtClean="0"/>
              <a:t> Acesso em 30 nov. 2017.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400" smtClean="0"/>
              <a:t>INSTITUTO </a:t>
            </a:r>
            <a:r>
              <a:rPr lang="pt-BR" sz="1400" dirty="0" smtClean="0"/>
              <a:t>FEDERAL SUL-RIO-GRANDENSE. Plano Estratégico Institucional de Permanência e Êxito dos Estudantes do IFSul.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400" dirty="0" smtClean="0"/>
              <a:t>INSTITUTO FEDERAL SUL-RIO-GRANDENSE. Processo Seletivo. Disponível em: </a:t>
            </a:r>
            <a:r>
              <a:rPr lang="pt-BR" sz="1400" u="sng" dirty="0" smtClean="0">
                <a:hlinkClick r:id="rId5"/>
              </a:rPr>
              <a:t>http://www.ifsul.edu.br/processoseletivo</a:t>
            </a:r>
            <a:r>
              <a:rPr lang="pt-BR" sz="1400" dirty="0" smtClean="0"/>
              <a:t> Acesso em 18 dez 2017.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400" dirty="0" smtClean="0"/>
              <a:t>INSTITUTO FEDERAL SUL-RIO-GRANDENSE. Q-Acadêmico. Disponível em: </a:t>
            </a:r>
            <a:r>
              <a:rPr lang="pt-BR" sz="1400" u="sng" dirty="0" smtClean="0">
                <a:hlinkClick r:id="rId6"/>
              </a:rPr>
              <a:t>https://webapp.ifsul.edu.br/RDWeb/Pages/en-US/login.aspx?ReturnUrl=default.aspx</a:t>
            </a:r>
            <a:r>
              <a:rPr lang="pt-BR" sz="1400" dirty="0" smtClean="0"/>
              <a:t> Acesso em 18 dez 2018.</a:t>
            </a:r>
            <a:r>
              <a:rPr lang="pt-BR" sz="1400" b="1" dirty="0" smtClean="0"/>
              <a:t/>
            </a:r>
            <a:br>
              <a:rPr lang="pt-BR" sz="1400" b="1" dirty="0" smtClean="0"/>
            </a:br>
            <a:r>
              <a:rPr lang="pt-BR" sz="1400" dirty="0" smtClean="0"/>
              <a:t>PONTIFÍCIA UNIVERSIDADE CATÓLICA DE MINAS GERAIS. Sistema Integrado de Bibliotecas. Orientações para elaboração de trabalhos técnicos científicos conforme a Associação Brasileira de Normas Técnicas (ABNT). 2 ed./ Elaboração: </a:t>
            </a:r>
            <a:r>
              <a:rPr lang="pt-BR" sz="1400" dirty="0" err="1" smtClean="0"/>
              <a:t>Roziane</a:t>
            </a:r>
            <a:r>
              <a:rPr lang="pt-BR" sz="1400" dirty="0" smtClean="0"/>
              <a:t> do Amparo Araújo </a:t>
            </a:r>
            <a:r>
              <a:rPr lang="pt-BR" sz="1400" dirty="0" err="1" smtClean="0"/>
              <a:t>Michielini</a:t>
            </a:r>
            <a:r>
              <a:rPr lang="pt-BR" sz="1400" dirty="0" smtClean="0"/>
              <a:t>. Belo Horizonte, 2016. Disponível em </a:t>
            </a:r>
            <a:r>
              <a:rPr lang="pt-BR" sz="1400" u="sng" dirty="0" smtClean="0">
                <a:hlinkClick r:id="rId7"/>
              </a:rPr>
              <a:t>www.pucminas.br/biblioteca</a:t>
            </a:r>
            <a:r>
              <a:rPr lang="pt-BR" sz="1400" dirty="0" smtClean="0"/>
              <a:t> . </a:t>
            </a:r>
            <a:r>
              <a:rPr lang="en-US" sz="1400" dirty="0" err="1" smtClean="0"/>
              <a:t>Acesso</a:t>
            </a:r>
            <a:r>
              <a:rPr lang="en-US" sz="1400" dirty="0" smtClean="0"/>
              <a:t> </a:t>
            </a:r>
            <a:r>
              <a:rPr lang="en-US" sz="1400" dirty="0" err="1" smtClean="0"/>
              <a:t>em</a:t>
            </a:r>
            <a:r>
              <a:rPr lang="en-US" sz="1400" dirty="0" smtClean="0"/>
              <a:t> 15 out 2017.</a:t>
            </a:r>
            <a:endParaRPr lang="pt-BR" sz="1400" dirty="0" smtClean="0"/>
          </a:p>
          <a:p>
            <a:pPr lvl="1" algn="just">
              <a:spcBef>
                <a:spcPts val="0"/>
              </a:spcBef>
              <a:buNone/>
            </a:pPr>
            <a:endParaRPr lang="pt-BR" sz="1100" dirty="0" smtClean="0"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pt-BR" sz="11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14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DEAPE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t-BR" sz="3900" b="1" dirty="0" smtClean="0">
                <a:solidFill>
                  <a:srgbClr val="C00000"/>
                </a:solidFill>
              </a:rPr>
              <a:t>Caracterização regimental</a:t>
            </a:r>
          </a:p>
          <a:p>
            <a:pPr algn="ctr">
              <a:buNone/>
            </a:pPr>
            <a:endParaRPr lang="pt-BR" b="1" dirty="0" smtClean="0"/>
          </a:p>
          <a:p>
            <a:pPr algn="just">
              <a:lnSpc>
                <a:spcPct val="120000"/>
              </a:lnSpc>
              <a:buNone/>
            </a:pPr>
            <a:r>
              <a:rPr lang="pt-BR" dirty="0" smtClean="0"/>
              <a:t>     Art. 60. O Departamento de Aprendizagem, Permanência e Êxito é responsável pela supervisão geral e </a:t>
            </a:r>
            <a:r>
              <a:rPr lang="pt-BR" u="sng" dirty="0" smtClean="0"/>
              <a:t>articulação</a:t>
            </a:r>
            <a:r>
              <a:rPr lang="pt-BR" dirty="0" smtClean="0"/>
              <a:t> de ações das </a:t>
            </a:r>
            <a:r>
              <a:rPr lang="pt-BR" u="sng" dirty="0" smtClean="0"/>
              <a:t>Coordenadorias de Apoio Pedagógico e de Assistência Estudantil</a:t>
            </a:r>
            <a:r>
              <a:rPr lang="pt-BR" dirty="0" smtClean="0"/>
              <a:t>, objetivando a </a:t>
            </a:r>
            <a:r>
              <a:rPr lang="pt-BR" u="sng" dirty="0" smtClean="0"/>
              <a:t>promoção e o monitoramento de estratégias em prol da permanência e êxito</a:t>
            </a:r>
            <a:r>
              <a:rPr lang="pt-BR" dirty="0" smtClean="0"/>
              <a:t> dos estudantes, com </a:t>
            </a:r>
            <a:r>
              <a:rPr lang="pt-BR" u="sng" dirty="0" smtClean="0"/>
              <a:t>foco na qualificação dos processos de ensino e de aprendizagem.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3600" b="1" dirty="0" err="1" smtClean="0">
                <a:solidFill>
                  <a:srgbClr val="C00000"/>
                </a:solidFill>
              </a:rPr>
              <a:t>Desafios</a:t>
            </a:r>
            <a:r>
              <a:rPr lang="en-US" sz="3600" b="1" dirty="0" smtClean="0">
                <a:solidFill>
                  <a:srgbClr val="C00000"/>
                </a:solidFill>
              </a:rPr>
              <a:t> - DEAPE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u="sng" dirty="0" smtClean="0"/>
              <a:t>Articulação </a:t>
            </a:r>
            <a:r>
              <a:rPr lang="pt-BR" u="sng" dirty="0" err="1" smtClean="0"/>
              <a:t>ensino-pesquisa-extensão</a:t>
            </a:r>
            <a:r>
              <a:rPr lang="pt-BR" u="sng" dirty="0" smtClean="0"/>
              <a:t>,</a:t>
            </a:r>
            <a:r>
              <a:rPr lang="pt-BR" dirty="0" smtClean="0"/>
              <a:t> com foco na aprendizagem, permanência e êxito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u="sng" dirty="0" err="1" smtClean="0"/>
              <a:t>Problematização</a:t>
            </a:r>
            <a:r>
              <a:rPr lang="pt-BR" u="sng" dirty="0" smtClean="0"/>
              <a:t> do sucesso/fracasso escolar e dos sentidos de qualidade </a:t>
            </a:r>
            <a:r>
              <a:rPr lang="pt-BR" dirty="0" smtClean="0"/>
              <a:t>da ação educativa no âmbito do campus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u="sng" dirty="0" err="1" smtClean="0"/>
              <a:t>Potencialização</a:t>
            </a:r>
            <a:r>
              <a:rPr lang="pt-BR" u="sng" dirty="0" smtClean="0"/>
              <a:t> e articulação das instâncias educativas </a:t>
            </a:r>
            <a:r>
              <a:rPr lang="pt-BR" dirty="0" smtClean="0"/>
              <a:t>atreladas ao departamento, com foco na permanência e êxito dos estudantes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u="sng" dirty="0" smtClean="0"/>
              <a:t>Transposição da agenda regulatória paramétrica</a:t>
            </a:r>
            <a:r>
              <a:rPr lang="pt-BR" dirty="0" smtClean="0"/>
              <a:t> no tratamento do sucesso/fracasso escolar</a:t>
            </a:r>
          </a:p>
          <a:p>
            <a:pPr marL="0" indent="0" algn="ctr">
              <a:buNone/>
            </a:pPr>
            <a:endParaRPr lang="pt-BR" sz="1100" b="1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4400" b="1" dirty="0" smtClean="0">
                <a:solidFill>
                  <a:schemeClr val="accent2">
                    <a:lumMod val="75000"/>
                  </a:schemeClr>
                </a:solidFill>
              </a:rPr>
              <a:t>Relatórios de Indicadores Acadêmicos de Cursos Técnicos</a:t>
            </a:r>
            <a:endParaRPr lang="pt-BR" sz="4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4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Objetivos</a:t>
            </a:r>
            <a:endParaRPr lang="pt-BR" sz="4000" b="1" i="1" dirty="0">
              <a:ln w="11430"/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5778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t-BR" sz="38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Geral</a:t>
            </a:r>
          </a:p>
          <a:p>
            <a:pPr algn="just"/>
            <a:r>
              <a:rPr lang="pt-BR" sz="3000" dirty="0" smtClean="0">
                <a:cs typeface="Arial" pitchFamily="34" charset="0"/>
              </a:rPr>
              <a:t>Subsidiar a compreensão do complexo fenômeno da retenção/evasão no âmbito dos cursos e o replanejamento das ações educativas.</a:t>
            </a:r>
          </a:p>
          <a:p>
            <a:pPr algn="just">
              <a:buNone/>
            </a:pPr>
            <a:endParaRPr lang="pt-BR" sz="3000" dirty="0" smtClean="0">
              <a:cs typeface="Arial" pitchFamily="34" charset="0"/>
            </a:endParaRPr>
          </a:p>
          <a:p>
            <a:pPr algn="just">
              <a:buNone/>
            </a:pPr>
            <a:r>
              <a:rPr lang="pt-BR" sz="38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Específicos</a:t>
            </a:r>
          </a:p>
          <a:p>
            <a:pPr algn="just"/>
            <a:r>
              <a:rPr lang="pt-BR" sz="3000" dirty="0" smtClean="0">
                <a:cs typeface="Arial" pitchFamily="34" charset="0"/>
              </a:rPr>
              <a:t>Obter </a:t>
            </a:r>
            <a:r>
              <a:rPr lang="pt-BR" sz="3000" dirty="0">
                <a:cs typeface="Arial" pitchFamily="34" charset="0"/>
              </a:rPr>
              <a:t>informações não contempladas pela metodologia de cálculo do Sistema Nacional de Informações da Educação Profissional e Tecnológica (SISTEC</a:t>
            </a:r>
            <a:r>
              <a:rPr lang="pt-BR" sz="3000" dirty="0" smtClean="0">
                <a:cs typeface="Arial" pitchFamily="34" charset="0"/>
              </a:rPr>
              <a:t>).</a:t>
            </a:r>
          </a:p>
          <a:p>
            <a:pPr algn="just"/>
            <a:endParaRPr lang="pt-BR" sz="3000" dirty="0" smtClean="0">
              <a:cs typeface="Arial" pitchFamily="34" charset="0"/>
            </a:endParaRPr>
          </a:p>
          <a:p>
            <a:pPr algn="just"/>
            <a:r>
              <a:rPr lang="pt-BR" sz="3000" dirty="0" smtClean="0">
                <a:cs typeface="Arial" pitchFamily="34" charset="0"/>
              </a:rPr>
              <a:t>Produzir instrumentos que permitam o monitoramento contínuo e a análise mais qualificada dos indicadores acadêmicos.</a:t>
            </a:r>
          </a:p>
          <a:p>
            <a:pPr algn="just"/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/>
          </a:bodyPr>
          <a:lstStyle/>
          <a:p>
            <a:pPr algn="r"/>
            <a:r>
              <a:rPr lang="pt-BR" sz="4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Fonte de extração de dados</a:t>
            </a:r>
            <a:endParaRPr lang="pt-BR" sz="4000" b="1" i="1" dirty="0">
              <a:ln w="11430"/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cs typeface="Arial" pitchFamily="34" charset="0"/>
              </a:rPr>
              <a:t>A extração de dados foi realizada no sítio eletrônico da instituição e diretamente no sistema acadêmico, possibilitando a produção de análises mais personalizadas. </a:t>
            </a:r>
          </a:p>
          <a:p>
            <a:pPr algn="just"/>
            <a:endParaRPr lang="pt-BR" sz="2800" dirty="0" smtClean="0">
              <a:cs typeface="Arial" pitchFamily="34" charset="0"/>
            </a:endParaRPr>
          </a:p>
          <a:p>
            <a:pPr algn="just"/>
            <a:r>
              <a:rPr lang="pt-BR" sz="2800" dirty="0" smtClean="0">
                <a:cs typeface="Arial" pitchFamily="34" charset="0"/>
              </a:rPr>
              <a:t>O levantamento de dados foi direcionado aos objetivos da investigação.</a:t>
            </a:r>
          </a:p>
          <a:p>
            <a:pPr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ED29-6587-446F-8C48-53BB1E30288B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/>
          </a:bodyPr>
          <a:lstStyle/>
          <a:p>
            <a:pPr algn="r"/>
            <a:r>
              <a:rPr lang="pt-BR" sz="4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Metodologia</a:t>
            </a:r>
            <a:endParaRPr lang="pt-BR" sz="4000" b="1" i="1" dirty="0">
              <a:ln w="11430"/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57718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Definição do ciclo para pesquisa:</a:t>
            </a:r>
          </a:p>
          <a:p>
            <a:pPr marL="228600" indent="-228600" algn="just">
              <a:buNone/>
            </a:pPr>
            <a:endParaRPr lang="pt-BR" sz="2000" b="1" dirty="0" smtClean="0"/>
          </a:p>
          <a:p>
            <a:pPr marL="228600" indent="-228600" algn="just">
              <a:buNone/>
            </a:pPr>
            <a:r>
              <a:rPr lang="pt-BR" sz="2000" b="1" dirty="0" smtClean="0"/>
              <a:t>	</a:t>
            </a:r>
            <a:r>
              <a:rPr lang="pt-BR" sz="2400" b="1" dirty="0" smtClean="0"/>
              <a:t>Ciclo – </a:t>
            </a:r>
            <a:r>
              <a:rPr lang="pt-BR" sz="2400" dirty="0" smtClean="0"/>
              <a:t>conceito associado ao percurso do conjunto de alunos ingressantes em determinado curso/turno, via processo seletivo, considerando o prazo previsto para integralização do curso.</a:t>
            </a:r>
          </a:p>
          <a:p>
            <a:pPr marL="228600" indent="-228600" algn="just"/>
            <a:r>
              <a:rPr lang="pt-BR" sz="2400" u="sng" dirty="0" smtClean="0"/>
              <a:t>Cursos Técnicos Integrados</a:t>
            </a:r>
            <a:r>
              <a:rPr lang="pt-BR" sz="2400" dirty="0" smtClean="0"/>
              <a:t> - ciclo pesquisado: 2013/1 a 2017/1</a:t>
            </a:r>
          </a:p>
          <a:p>
            <a:pPr marL="228600" indent="-228600" algn="just"/>
            <a:r>
              <a:rPr lang="pt-BR" sz="2400" u="sng" dirty="0" smtClean="0"/>
              <a:t>Cursos Técnicos Concomitantes e Subsequentes </a:t>
            </a:r>
            <a:r>
              <a:rPr lang="pt-BR" sz="2400" dirty="0" smtClean="0"/>
              <a:t>– ciclo pesquisado: 2015/2 a 2017/1</a:t>
            </a:r>
          </a:p>
          <a:p>
            <a:pPr lvl="1" algn="just"/>
            <a:endParaRPr lang="pt-BR" sz="2400" dirty="0" smtClean="0">
              <a:cs typeface="Arial" pitchFamily="34" charset="0"/>
            </a:endParaRPr>
          </a:p>
          <a:p>
            <a:pPr algn="just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/>
          </a:bodyPr>
          <a:lstStyle/>
          <a:p>
            <a:pPr algn="r"/>
            <a:r>
              <a:rPr lang="pt-BR" sz="4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Metodologia – Indicadores de Análise</a:t>
            </a:r>
            <a:endParaRPr lang="pt-BR" sz="4000" b="1" i="1" dirty="0">
              <a:ln w="11430"/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7203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Verificação da relação plano de vagas (processo seletivo)/ matrículas efetivadas:</a:t>
            </a:r>
          </a:p>
          <a:p>
            <a:pPr algn="just">
              <a:buNone/>
            </a:pPr>
            <a:endParaRPr lang="pt-BR" sz="2800" dirty="0" smtClean="0"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pt-BR" sz="2400" dirty="0" smtClean="0">
                <a:cs typeface="Arial" pitchFamily="34" charset="0"/>
              </a:rPr>
              <a:t>Variação na relação candidato/vaga entre os vestibulares de verão e inverno.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400" dirty="0" smtClean="0">
                <a:cs typeface="Arial" pitchFamily="34" charset="0"/>
              </a:rPr>
              <a:t>Variação na relação candidato/vaga ao longo do ciclo pesquisado.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400" dirty="0" smtClean="0">
                <a:cs typeface="Arial" pitchFamily="34" charset="0"/>
              </a:rPr>
              <a:t>Relação entre o Plano de Vagas e o número de matrículas efetivadas.</a:t>
            </a:r>
          </a:p>
          <a:p>
            <a:pPr algn="just"/>
            <a:endParaRPr lang="pt-BR" sz="2800" dirty="0" smtClean="0">
              <a:cs typeface="Arial" pitchFamily="34" charset="0"/>
            </a:endParaRPr>
          </a:p>
          <a:p>
            <a:pPr algn="just"/>
            <a:endParaRPr lang="pt-B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1602</Words>
  <Application>Microsoft Office PowerPoint</Application>
  <PresentationFormat>Apresentação na tela (4:3)</PresentationFormat>
  <Paragraphs>745</Paragraphs>
  <Slides>22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4" baseType="lpstr">
      <vt:lpstr>Tema do Office</vt:lpstr>
      <vt:lpstr>Documento</vt:lpstr>
      <vt:lpstr>Metodologia de Análise de Indicadores Acadêmicos de Permanência e Êxito dos Cursos Técnicos do Câmpus Pelotas - IFSul    </vt:lpstr>
      <vt:lpstr>Slide 2</vt:lpstr>
      <vt:lpstr>DEAPE</vt:lpstr>
      <vt:lpstr> Desafios - DEAPE </vt:lpstr>
      <vt:lpstr>Slide 5</vt:lpstr>
      <vt:lpstr>Objetivos</vt:lpstr>
      <vt:lpstr>Fonte de extração de dados</vt:lpstr>
      <vt:lpstr>Metodologia</vt:lpstr>
      <vt:lpstr>Metodologia – Indicadores de Análise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Atualização do percurso e status acadêmico dos estudantes do ciclo até 2018/2 </vt:lpstr>
      <vt:lpstr>Slide 19</vt:lpstr>
      <vt:lpstr>Slide 20</vt:lpstr>
      <vt:lpstr>Pesquisas futuras</vt:lpstr>
      <vt:lpstr>Referências Bibliográficas</vt:lpstr>
    </vt:vector>
  </TitlesOfParts>
  <Company>IFSUL Campus Pelotas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Indicadores Acadêmicos</dc:title>
  <dc:creator>orlando</dc:creator>
  <cp:lastModifiedBy>estagiarios_defen</cp:lastModifiedBy>
  <cp:revision>235</cp:revision>
  <dcterms:created xsi:type="dcterms:W3CDTF">2018-03-12T13:37:36Z</dcterms:created>
  <dcterms:modified xsi:type="dcterms:W3CDTF">2019-04-25T16:22:51Z</dcterms:modified>
</cp:coreProperties>
</file>