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3600" b="1" dirty="0"/>
              <a:t>Educação inclusiva: relato de uma experiência vivenciada no </a:t>
            </a:r>
            <a:r>
              <a:rPr lang="pt-BR" sz="3600" b="1" dirty="0" err="1" smtClean="0"/>
              <a:t>IFSul</a:t>
            </a:r>
            <a:r>
              <a:rPr lang="pt-BR" sz="3600" b="1" dirty="0" smtClean="0"/>
              <a:t> </a:t>
            </a:r>
            <a:r>
              <a:rPr lang="pt-BR" sz="3600" b="1" dirty="0"/>
              <a:t>– </a:t>
            </a:r>
            <a:r>
              <a:rPr lang="pt-BR" sz="3600" b="1" dirty="0" err="1"/>
              <a:t>C</a:t>
            </a:r>
            <a:r>
              <a:rPr lang="pt-BR" sz="3600" b="1" dirty="0" err="1" smtClean="0"/>
              <a:t>âmpus</a:t>
            </a:r>
            <a:r>
              <a:rPr lang="pt-BR" sz="3600" b="1" dirty="0" smtClean="0"/>
              <a:t> </a:t>
            </a:r>
            <a:r>
              <a:rPr lang="pt-BR" sz="3600" b="1" dirty="0"/>
              <a:t>L</a:t>
            </a:r>
            <a:r>
              <a:rPr lang="pt-BR" sz="3600" b="1" dirty="0" smtClean="0"/>
              <a:t>ajeado</a:t>
            </a:r>
            <a:r>
              <a:rPr lang="pt-BR" b="1" dirty="0" smtClean="0"/>
              <a:t> </a:t>
            </a:r>
            <a:r>
              <a:rPr lang="pt-BR" b="1" dirty="0"/>
              <a:t/>
            </a:r>
            <a:br>
              <a:rPr lang="pt-BR" b="1" dirty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dirty="0" smtClean="0"/>
              <a:t>Helena Miranda da Silva </a:t>
            </a:r>
            <a:r>
              <a:rPr lang="pt-BR" dirty="0" err="1" smtClean="0"/>
              <a:t>Araujo</a:t>
            </a:r>
            <a:endParaRPr lang="pt-BR" dirty="0" smtClean="0"/>
          </a:p>
          <a:p>
            <a:r>
              <a:rPr lang="pt-BR" dirty="0" smtClean="0"/>
              <a:t>Ana Paula Colares Flores Moraes</a:t>
            </a:r>
          </a:p>
          <a:p>
            <a:r>
              <a:rPr lang="pt-BR" dirty="0" err="1" smtClean="0"/>
              <a:t>Malcus</a:t>
            </a:r>
            <a:r>
              <a:rPr lang="pt-BR" dirty="0" smtClean="0"/>
              <a:t> Cassiano </a:t>
            </a:r>
            <a:r>
              <a:rPr lang="pt-BR" dirty="0" err="1" smtClean="0"/>
              <a:t>Kunh</a:t>
            </a:r>
            <a:endParaRPr lang="pt-BR" dirty="0" smtClean="0"/>
          </a:p>
          <a:p>
            <a:r>
              <a:rPr lang="pt-BR" dirty="0" smtClean="0"/>
              <a:t>Michele </a:t>
            </a:r>
            <a:r>
              <a:rPr lang="pt-BR" dirty="0" err="1" smtClean="0"/>
              <a:t>Roos</a:t>
            </a:r>
            <a:r>
              <a:rPr lang="pt-BR" dirty="0" smtClean="0"/>
              <a:t> </a:t>
            </a:r>
            <a:r>
              <a:rPr lang="pt-BR" dirty="0" err="1" smtClean="0"/>
              <a:t>Marchesam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0796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Contexto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378039"/>
            <a:ext cx="8596668" cy="4663323"/>
          </a:xfrm>
        </p:spPr>
        <p:txBody>
          <a:bodyPr/>
          <a:lstStyle/>
          <a:p>
            <a:r>
              <a:rPr lang="pt-BR" sz="2000" b="1" dirty="0"/>
              <a:t>T</a:t>
            </a:r>
            <a:r>
              <a:rPr lang="pt-BR" sz="2000" b="1" dirty="0" smtClean="0"/>
              <a:t>rajetória vivenciada pelo grupo de docentes e pedagogas do </a:t>
            </a:r>
            <a:r>
              <a:rPr lang="pt-BR" sz="2000" b="1" dirty="0" err="1" smtClean="0"/>
              <a:t>ifsul</a:t>
            </a:r>
            <a:r>
              <a:rPr lang="pt-BR" sz="2000" b="1" dirty="0" smtClean="0"/>
              <a:t> - </a:t>
            </a:r>
            <a:r>
              <a:rPr lang="pt-BR" sz="2000" b="1" dirty="0" err="1" smtClean="0"/>
              <a:t>câmpus</a:t>
            </a:r>
            <a:r>
              <a:rPr lang="pt-BR" sz="2000" b="1" dirty="0" smtClean="0"/>
              <a:t> Lajeado numa experiência de educação inclusiva com um estudante do curso Técnico em Administração – forma subsequente, no período de fevereiro/2017 até julho/2018</a:t>
            </a:r>
          </a:p>
          <a:p>
            <a:r>
              <a:rPr lang="en-US" sz="2000" dirty="0" err="1"/>
              <a:t>O</a:t>
            </a:r>
            <a:r>
              <a:rPr lang="en-US" sz="2000" dirty="0" err="1" smtClean="0"/>
              <a:t>bjetiva</a:t>
            </a:r>
            <a:r>
              <a:rPr lang="en-US" sz="2000" dirty="0" smtClean="0"/>
              <a:t>-se </a:t>
            </a:r>
            <a:r>
              <a:rPr lang="en-US" sz="2000" dirty="0" err="1"/>
              <a:t>identificar</a:t>
            </a:r>
            <a:r>
              <a:rPr lang="en-US" sz="2000" dirty="0"/>
              <a:t> </a:t>
            </a:r>
            <a:r>
              <a:rPr lang="en-US" sz="2000" dirty="0" err="1"/>
              <a:t>pontos</a:t>
            </a:r>
            <a:r>
              <a:rPr lang="en-US" sz="2000" dirty="0"/>
              <a:t> </a:t>
            </a:r>
            <a:r>
              <a:rPr lang="en-US" sz="2000" dirty="0" err="1"/>
              <a:t>importantes</a:t>
            </a:r>
            <a:r>
              <a:rPr lang="en-US" sz="2000" dirty="0"/>
              <a:t> a </a:t>
            </a:r>
            <a:r>
              <a:rPr lang="en-US" sz="2000" dirty="0" err="1"/>
              <a:t>serem</a:t>
            </a:r>
            <a:r>
              <a:rPr lang="en-US" sz="2000" dirty="0"/>
              <a:t> </a:t>
            </a:r>
            <a:r>
              <a:rPr lang="en-US" sz="2000" dirty="0" err="1"/>
              <a:t>observados</a:t>
            </a:r>
            <a:r>
              <a:rPr lang="en-US" sz="2000" dirty="0"/>
              <a:t> </a:t>
            </a:r>
            <a:r>
              <a:rPr lang="en-US" sz="2000" dirty="0" err="1"/>
              <a:t>em</a:t>
            </a:r>
            <a:r>
              <a:rPr lang="en-US" sz="2000" dirty="0"/>
              <a:t> um </a:t>
            </a:r>
            <a:r>
              <a:rPr lang="en-US" sz="2000" dirty="0" err="1"/>
              <a:t>processo</a:t>
            </a:r>
            <a:r>
              <a:rPr lang="en-US" sz="2000" dirty="0"/>
              <a:t> de </a:t>
            </a:r>
            <a:r>
              <a:rPr lang="en-US" sz="2000" dirty="0" err="1"/>
              <a:t>inclusão</a:t>
            </a:r>
            <a:r>
              <a:rPr lang="en-US" sz="2000" dirty="0"/>
              <a:t>, </a:t>
            </a:r>
            <a:r>
              <a:rPr lang="en-US" sz="2000" dirty="0" err="1"/>
              <a:t>bem</a:t>
            </a:r>
            <a:r>
              <a:rPr lang="en-US" sz="2000" dirty="0"/>
              <a:t> </a:t>
            </a:r>
            <a:r>
              <a:rPr lang="en-US" sz="2000" dirty="0" err="1"/>
              <a:t>como</a:t>
            </a:r>
            <a:r>
              <a:rPr lang="en-US" sz="2000" dirty="0"/>
              <a:t>, </a:t>
            </a:r>
            <a:r>
              <a:rPr lang="en-US" sz="2000" dirty="0" err="1"/>
              <a:t>os</a:t>
            </a:r>
            <a:r>
              <a:rPr lang="en-US" sz="2000" dirty="0"/>
              <a:t> desafios e </a:t>
            </a:r>
            <a:r>
              <a:rPr lang="en-US" sz="2000" dirty="0" err="1"/>
              <a:t>possibilidades</a:t>
            </a:r>
            <a:r>
              <a:rPr lang="en-US" sz="2000" dirty="0"/>
              <a:t> </a:t>
            </a:r>
            <a:r>
              <a:rPr lang="en-US" sz="2000" dirty="0" err="1"/>
              <a:t>que</a:t>
            </a:r>
            <a:r>
              <a:rPr lang="en-US" sz="2000" dirty="0"/>
              <a:t> </a:t>
            </a:r>
            <a:r>
              <a:rPr lang="en-US" sz="2000" dirty="0" err="1"/>
              <a:t>ele</a:t>
            </a:r>
            <a:r>
              <a:rPr lang="en-US" sz="2000" dirty="0"/>
              <a:t> </a:t>
            </a:r>
            <a:r>
              <a:rPr lang="en-US" sz="2000" dirty="0" err="1"/>
              <a:t>suscita</a:t>
            </a:r>
            <a:r>
              <a:rPr lang="en-US" sz="2000" dirty="0"/>
              <a:t>. </a:t>
            </a:r>
            <a:endParaRPr lang="pt-BR" sz="2000" dirty="0"/>
          </a:p>
          <a:p>
            <a:r>
              <a:rPr lang="pt-BR" sz="2000" dirty="0" smtClean="0"/>
              <a:t>Olhar sobre o qual acontece a experiência?</a:t>
            </a:r>
          </a:p>
          <a:p>
            <a:r>
              <a:rPr lang="pt-BR" sz="2000" dirty="0" smtClean="0"/>
              <a:t>Desafios iniciais: insegurança e falta de condições estruturais (Recursos Humanos e físicos 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8120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210355"/>
            <a:ext cx="8596668" cy="910107"/>
          </a:xfrm>
        </p:spPr>
        <p:txBody>
          <a:bodyPr/>
          <a:lstStyle/>
          <a:p>
            <a:r>
              <a:rPr lang="pt-BR" dirty="0" smtClean="0"/>
              <a:t>Procedimentos Iniciais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236373"/>
            <a:ext cx="8596668" cy="4804990"/>
          </a:xfrm>
        </p:spPr>
        <p:txBody>
          <a:bodyPr/>
          <a:lstStyle/>
          <a:p>
            <a:r>
              <a:rPr lang="pt-BR" dirty="0"/>
              <a:t>Conhecer o estudante: buscar proximidade; perceber como se sentia no </a:t>
            </a:r>
            <a:r>
              <a:rPr lang="pt-BR" dirty="0" err="1"/>
              <a:t>câmpus</a:t>
            </a:r>
            <a:r>
              <a:rPr lang="pt-BR" dirty="0"/>
              <a:t>; o que estava conseguindo fazer e o que não conseguia; observar suas dificuldades mais imediatas; como se relacionava com os colegas, entre outros;</a:t>
            </a:r>
          </a:p>
          <a:p>
            <a:r>
              <a:rPr lang="pt-BR" dirty="0" smtClean="0"/>
              <a:t>Contatar </a:t>
            </a:r>
            <a:r>
              <a:rPr lang="pt-BR" dirty="0"/>
              <a:t>com a família, visto que, apesar de ter mais de dezoito anos, tinha o acompanhamento constante dos pais que eram muito presentes em sua formação;</a:t>
            </a:r>
          </a:p>
          <a:p>
            <a:r>
              <a:rPr lang="pt-BR" dirty="0" smtClean="0"/>
              <a:t>Conhecer </a:t>
            </a:r>
            <a:r>
              <a:rPr lang="pt-BR" dirty="0"/>
              <a:t>e estudar as orientações legais para embasar a ação pedagógica e o planejamento;  </a:t>
            </a:r>
          </a:p>
          <a:p>
            <a:r>
              <a:rPr lang="pt-BR" dirty="0" smtClean="0"/>
              <a:t>Buscar </a:t>
            </a:r>
            <a:r>
              <a:rPr lang="pt-BR" dirty="0"/>
              <a:t>assessoria do Departamento de Educação Inclusiva – DEPEI.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41247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133082"/>
            <a:ext cx="8596668" cy="794197"/>
          </a:xfrm>
        </p:spPr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682580"/>
            <a:ext cx="8596668" cy="5731099"/>
          </a:xfrm>
        </p:spPr>
        <p:txBody>
          <a:bodyPr>
            <a:normAutofit fontScale="85000" lnSpcReduction="20000"/>
          </a:bodyPr>
          <a:lstStyle/>
          <a:p>
            <a:r>
              <a:rPr lang="pt-BR" sz="2100" dirty="0" smtClean="0"/>
              <a:t>Fortalecimento do NAPNE</a:t>
            </a:r>
          </a:p>
          <a:p>
            <a:r>
              <a:rPr lang="pt-BR" sz="2100" dirty="0" smtClean="0"/>
              <a:t>Ampliação do olhar sobre a realidade - sensibilização</a:t>
            </a:r>
          </a:p>
          <a:p>
            <a:r>
              <a:rPr lang="pt-BR" sz="2100" dirty="0"/>
              <a:t>Optou-se por realizar apenas adaptações metodológicas de acordo com a realidade de cada componente curricular. </a:t>
            </a:r>
            <a:endParaRPr lang="pt-BR" sz="2100" dirty="0"/>
          </a:p>
          <a:p>
            <a:r>
              <a:rPr lang="pt-BR" sz="2100" dirty="0" smtClean="0"/>
              <a:t>Estratégias utilizadas:</a:t>
            </a:r>
          </a:p>
          <a:p>
            <a:pPr marL="0" indent="0">
              <a:buNone/>
            </a:pPr>
            <a:r>
              <a:rPr lang="pt-BR" sz="2100" dirty="0"/>
              <a:t>- Ofertar atendimento individualizado ao estudante nos componentes curriculares em que tinha mais dificuldade;</a:t>
            </a:r>
          </a:p>
          <a:p>
            <a:pPr marL="0" indent="0">
              <a:buNone/>
            </a:pPr>
            <a:r>
              <a:rPr lang="pt-BR" sz="2100" dirty="0"/>
              <a:t>- Orientar para a sua organização com o material didático disponibilizado pelos professores no sistema Q Acadêmico, ensinando-o a baixar os documentos e incentivando que trouxesse sempre o material necessário para as aulas;</a:t>
            </a:r>
          </a:p>
          <a:p>
            <a:pPr marL="0" indent="0">
              <a:buNone/>
            </a:pPr>
            <a:r>
              <a:rPr lang="pt-BR" sz="2100" dirty="0"/>
              <a:t>- Criar estratégias de comunicação com a família para que, nas situações em que não conseguia se organizar com os trabalhos, essa pudesse apoiá-lo para a execução e entrega das tarefas;</a:t>
            </a:r>
          </a:p>
          <a:p>
            <a:pPr marL="0" indent="0">
              <a:buNone/>
            </a:pPr>
            <a:r>
              <a:rPr lang="pt-BR" sz="2100" dirty="0"/>
              <a:t>- Oportunizar a integração de João com a sua turma, cuidando para que não ficasse isolado na formação de grupos de trabalho;</a:t>
            </a:r>
          </a:p>
          <a:p>
            <a:pPr marL="0" indent="0">
              <a:buNone/>
            </a:pPr>
            <a:r>
              <a:rPr lang="pt-BR" sz="2100" dirty="0"/>
              <a:t>- Criar a consciência para a importância da realização das atividades de aprendizagem propostas, responsabilizando-o, caso não conseguisse no tempo previsto, que elas fossem executadas em algum outro momento e mostradas ao professor. Muitas vezes elas eram feitas nos momentos de atendimento individualizado com a ajuda do professor.</a:t>
            </a:r>
          </a:p>
          <a:p>
            <a:pPr marL="0" indent="0">
              <a:buNone/>
            </a:pPr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28824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463639"/>
            <a:ext cx="8596668" cy="55777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 smtClean="0"/>
              <a:t>Mudanças observadas no estudante:</a:t>
            </a:r>
          </a:p>
          <a:p>
            <a:r>
              <a:rPr lang="pt-BR" sz="2400" dirty="0"/>
              <a:t>totalmente integrado na sua turma e no </a:t>
            </a:r>
            <a:r>
              <a:rPr lang="pt-BR" sz="2400" dirty="0" err="1"/>
              <a:t>câmpus</a:t>
            </a:r>
            <a:r>
              <a:rPr lang="pt-BR" sz="2400" dirty="0"/>
              <a:t>. </a:t>
            </a:r>
            <a:endParaRPr lang="pt-BR" sz="2400" dirty="0" smtClean="0"/>
          </a:p>
          <a:p>
            <a:r>
              <a:rPr lang="pt-BR" sz="2400" dirty="0" smtClean="0"/>
              <a:t>Empreendia </a:t>
            </a:r>
            <a:r>
              <a:rPr lang="pt-BR" sz="2400" dirty="0"/>
              <a:t>esforço para a aprendizagem, empenhava-se na execução das tarefas, tirava dúvidas. </a:t>
            </a:r>
            <a:endParaRPr lang="pt-BR" sz="2400" dirty="0" smtClean="0"/>
          </a:p>
          <a:p>
            <a:r>
              <a:rPr lang="pt-BR" sz="2400" dirty="0" smtClean="0"/>
              <a:t>Nas </a:t>
            </a:r>
            <a:r>
              <a:rPr lang="pt-BR" sz="2400" dirty="0"/>
              <a:t>aulas de alguns componentes curriculares, como Informática, ele conseguia ajudar os colegas com mais dificuldade.  </a:t>
            </a:r>
            <a:endParaRPr lang="pt-BR" sz="2400" dirty="0" smtClean="0"/>
          </a:p>
          <a:p>
            <a:r>
              <a:rPr lang="pt-BR" sz="2400" dirty="0" smtClean="0"/>
              <a:t>Ao final </a:t>
            </a:r>
            <a:r>
              <a:rPr lang="pt-BR" sz="2400" dirty="0"/>
              <a:t>do curso quando, em sua formatura, recebeu essa </a:t>
            </a:r>
            <a:r>
              <a:rPr lang="pt-BR" sz="2400" dirty="0" smtClean="0"/>
              <a:t>Menção Honrosa. </a:t>
            </a:r>
            <a:r>
              <a:rPr lang="pt-BR" sz="2400" dirty="0"/>
              <a:t>Foi o único aluno que obteve 100% de frequência no semestre.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676220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545466"/>
            <a:ext cx="8596668" cy="4276956"/>
          </a:xfrm>
        </p:spPr>
        <p:txBody>
          <a:bodyPr>
            <a:normAutofit/>
          </a:bodyPr>
          <a:lstStyle/>
          <a:p>
            <a:r>
              <a:rPr lang="pt-BR" sz="2400" dirty="0"/>
              <a:t>Contribuiu para certificar de que a inclusão se faz a partir do trabalho coletivo, juntando percepções e </a:t>
            </a:r>
            <a:r>
              <a:rPr lang="pt-BR" sz="2400" dirty="0" smtClean="0"/>
              <a:t>compartilhando </a:t>
            </a:r>
            <a:r>
              <a:rPr lang="pt-BR" sz="2400" dirty="0"/>
              <a:t>modos de agir</a:t>
            </a:r>
            <a:r>
              <a:rPr lang="pt-BR" sz="2400" dirty="0" smtClean="0"/>
              <a:t>.</a:t>
            </a:r>
          </a:p>
          <a:p>
            <a:r>
              <a:rPr lang="pt-BR" sz="2400" dirty="0" smtClean="0"/>
              <a:t>Há um amparo legal para a inclusão, mas ainda carecemos das condições estruturais para que ela ocorra – não há tempo para que sejam “dadas” as condições.</a:t>
            </a:r>
          </a:p>
          <a:p>
            <a:r>
              <a:rPr lang="pt-BR" sz="2400" dirty="0" smtClean="0"/>
              <a:t>Buscar parcerias, não ter medo de buscar ajuda.</a:t>
            </a:r>
          </a:p>
          <a:p>
            <a:r>
              <a:rPr lang="pt-BR" sz="2400" dirty="0" smtClean="0"/>
              <a:t>Um olhar de humanidade para o outro, para o diferente é fundamental.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72323135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</TotalTime>
  <Words>557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Facetado</vt:lpstr>
      <vt:lpstr>Educação inclusiva: relato de uma experiência vivenciada no IFSul – Câmpus Lajeado  </vt:lpstr>
      <vt:lpstr>Contexto</vt:lpstr>
      <vt:lpstr>Procedimentos Iniciais</vt:lpstr>
      <vt:lpstr>Resultados</vt:lpstr>
      <vt:lpstr>Apresentação do PowerPoint</vt:lpstr>
      <vt:lpstr>Conclusões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Educação inclusiva: relato de uma experiência vivenciada no IFSul – Câmpus Lajeado</dc:title>
  <dc:creator>Usuário do Windows</dc:creator>
  <cp:lastModifiedBy>Usuário do Windows</cp:lastModifiedBy>
  <cp:revision>4</cp:revision>
  <dcterms:created xsi:type="dcterms:W3CDTF">2019-04-25T18:23:26Z</dcterms:created>
  <dcterms:modified xsi:type="dcterms:W3CDTF">2019-04-25T18:56:51Z</dcterms:modified>
</cp:coreProperties>
</file>