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8dbd574ad_0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58dbd574ad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58dbd574ad_0_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29599"/>
              </a:buClr>
              <a:buSzPts val="2400"/>
              <a:buNone/>
              <a:defRPr sz="2400">
                <a:solidFill>
                  <a:srgbClr val="92959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2000"/>
              <a:buNone/>
              <a:defRPr sz="2000">
                <a:solidFill>
                  <a:srgbClr val="92959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800"/>
              <a:buNone/>
              <a:defRPr sz="1800">
                <a:solidFill>
                  <a:srgbClr val="92959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b="0" i="0" sz="4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>
            <a:off x="2264229" y="3497963"/>
            <a:ext cx="751352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lang="pt-BR" sz="4400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PROJETO BIOPSICOSSOCIAL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RELATO DE EXPERIÊNCIA DO CAMPUS CAMAQUÃ</a:t>
            </a:r>
            <a:endParaRPr b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684825" y="4966700"/>
            <a:ext cx="10595100" cy="17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GABRIEL ROCKENBACH DE ALMEIDA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CÁTIA MIRELA DE OLIVEIRA BARCELLOS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ANA PAULA NEDEL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SOLANGE ARAÚJO DIAS LOPES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CLAUDIANE JASKLUSKI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GRAZIELE FAGUNDES ROSALES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LUCIANA FRAGA HOPPE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VANESSA MARQUES</a:t>
            </a:r>
            <a:endParaRPr b="1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3509" y="573950"/>
            <a:ext cx="5503545" cy="136017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/>
          <p:nvPr/>
        </p:nvSpPr>
        <p:spPr>
          <a:xfrm>
            <a:off x="1095725" y="2702925"/>
            <a:ext cx="10331100" cy="8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1º Seminário de Acesso Permanência e Exito do IFSUL</a:t>
            </a:r>
            <a:endParaRPr b="0" i="0" sz="30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idx="11" type="ftr"/>
          </p:nvPr>
        </p:nvSpPr>
        <p:spPr>
          <a:xfrm>
            <a:off x="4038600" y="634673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Camaquã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00" name="Google Shape;10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01" name="Google Shape;10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075484">
            <a:off x="-50151" y="-363538"/>
            <a:ext cx="2787461" cy="375884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3" name="Google Shape;10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4"/>
          <p:cNvSpPr/>
          <p:nvPr/>
        </p:nvSpPr>
        <p:spPr>
          <a:xfrm>
            <a:off x="1712050" y="971875"/>
            <a:ext cx="8374500" cy="11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PROJETO BIOPSICOSSOCIAL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RELATO DE EXPERIÊNCIA DO CAMPUS CAMAQUÃ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930450" y="253025"/>
            <a:ext cx="10331100" cy="8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1º Seminário de Acesso Permanência e Êxito do IFSUL</a:t>
            </a:r>
            <a:endParaRPr b="0" i="0" sz="30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440250" y="2331150"/>
            <a:ext cx="11282100" cy="40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u="sng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Período:</a:t>
            </a: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 2015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u="sng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Objetivo:</a:t>
            </a: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 Proporcionar melhores condições de aprendizagem, integração, autoconhecimento e saúde, além de incentivar a </a:t>
            </a:r>
            <a:r>
              <a:rPr b="1"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permanência e o êxito dos estudantes</a:t>
            </a: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 do Câmpus Camaquã, através de ações de caráter caráter interdisciplinar entre as áreas </a:t>
            </a:r>
            <a:r>
              <a:rPr b="1"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Pedagógica, Social, Psicológica e da Saúde</a:t>
            </a:r>
            <a:endParaRPr b="1"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idx="11" type="ftr"/>
          </p:nvPr>
        </p:nvSpPr>
        <p:spPr>
          <a:xfrm>
            <a:off x="4038600" y="634673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Camaquã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13" name="Google Shape;113;p1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14" name="Google Shape;11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5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6" name="Google Shape;11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5"/>
          <p:cNvSpPr/>
          <p:nvPr/>
        </p:nvSpPr>
        <p:spPr>
          <a:xfrm>
            <a:off x="1712050" y="971875"/>
            <a:ext cx="8374500" cy="11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PROJETO BIOPSICOSSOCIAL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RELATO DE EXPERIÊNCIA DO CAMPUS CAMAQUÃ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930450" y="253025"/>
            <a:ext cx="10331100" cy="8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1º Seminário de Acesso Permanência e Êxito do IFSUL</a:t>
            </a:r>
            <a:endParaRPr b="0" i="0" sz="30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508725" y="2380075"/>
            <a:ext cx="11282100" cy="40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u="sng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AÇÕES:</a:t>
            </a:r>
            <a:endParaRPr sz="3000" u="sng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 u="sng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19100" lvl="0" marL="457200" marR="0" rtl="0" algn="just">
              <a:spcBef>
                <a:spcPts val="0"/>
              </a:spcBef>
              <a:spcAft>
                <a:spcPts val="0"/>
              </a:spcAft>
              <a:buClr>
                <a:srgbClr val="347C36"/>
              </a:buClr>
              <a:buSzPts val="3000"/>
              <a:buFont typeface="Trebuchet MS"/>
              <a:buChar char="●"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Identificação da evasão e retenção escolar;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19100" lvl="0" marL="457200" marR="0" rtl="0" algn="just">
              <a:spcBef>
                <a:spcPts val="0"/>
              </a:spcBef>
              <a:spcAft>
                <a:spcPts val="0"/>
              </a:spcAft>
              <a:buClr>
                <a:srgbClr val="347C36"/>
              </a:buClr>
              <a:buSzPts val="3000"/>
              <a:buFont typeface="Trebuchet MS"/>
              <a:buChar char="●"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Programa de monitorias;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19100" lvl="0" marL="457200" marR="0" rtl="0" algn="just">
              <a:spcBef>
                <a:spcPts val="0"/>
              </a:spcBef>
              <a:spcAft>
                <a:spcPts val="0"/>
              </a:spcAft>
              <a:buClr>
                <a:srgbClr val="347C36"/>
              </a:buClr>
              <a:buSzPts val="3000"/>
              <a:buFont typeface="Trebuchet MS"/>
              <a:buChar char="●"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Programa de tutorias;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19100" lvl="0" marL="457200" marR="0" rtl="0" algn="just">
              <a:spcBef>
                <a:spcPts val="0"/>
              </a:spcBef>
              <a:spcAft>
                <a:spcPts val="0"/>
              </a:spcAft>
              <a:buClr>
                <a:srgbClr val="347C36"/>
              </a:buClr>
              <a:buSzPts val="3000"/>
              <a:buFont typeface="Trebuchet MS"/>
              <a:buChar char="●"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Projeto saúde em ação;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19100" lvl="0" marL="457200" marR="0" rtl="0" algn="just">
              <a:spcBef>
                <a:spcPts val="0"/>
              </a:spcBef>
              <a:spcAft>
                <a:spcPts val="0"/>
              </a:spcAft>
              <a:buClr>
                <a:srgbClr val="347C36"/>
              </a:buClr>
              <a:buSzPts val="3000"/>
              <a:buFont typeface="Trebuchet MS"/>
              <a:buChar char="●"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Projeto orientação profissional;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19100" lvl="0" marL="457200" marR="0" rtl="0" algn="just">
              <a:spcBef>
                <a:spcPts val="0"/>
              </a:spcBef>
              <a:spcAft>
                <a:spcPts val="0"/>
              </a:spcAft>
              <a:buClr>
                <a:srgbClr val="347C36"/>
              </a:buClr>
              <a:buSzPts val="3000"/>
              <a:buFont typeface="Trebuchet MS"/>
              <a:buChar char="●"/>
            </a:pPr>
            <a:r>
              <a:rPr lang="pt-BR" sz="3000">
                <a:solidFill>
                  <a:srgbClr val="347C36"/>
                </a:solidFill>
                <a:latin typeface="Trebuchet MS"/>
                <a:ea typeface="Trebuchet MS"/>
                <a:cs typeface="Trebuchet MS"/>
                <a:sym typeface="Trebuchet MS"/>
              </a:rPr>
              <a:t>Acompanhamento e formação pedagógica docente</a:t>
            </a:r>
            <a:endParaRPr sz="30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26" name="Google Shape;12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075483">
            <a:off x="-50151" y="-363538"/>
            <a:ext cx="2787461" cy="3758847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6"/>
          <p:cNvSpPr/>
          <p:nvPr/>
        </p:nvSpPr>
        <p:spPr>
          <a:xfrm>
            <a:off x="0" y="0"/>
            <a:ext cx="12192000" cy="69234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8" name="Google Shape;128;p16"/>
          <p:cNvSpPr txBox="1"/>
          <p:nvPr>
            <p:ph idx="11" type="ftr"/>
          </p:nvPr>
        </p:nvSpPr>
        <p:spPr>
          <a:xfrm>
            <a:off x="4038600" y="634673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 | câmpus Camaquã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29" name="Google Shape;129;p16"/>
          <p:cNvSpPr txBox="1"/>
          <p:nvPr>
            <p:ph type="title"/>
          </p:nvPr>
        </p:nvSpPr>
        <p:spPr>
          <a:xfrm>
            <a:off x="1797591" y="2243393"/>
            <a:ext cx="8596800" cy="237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Trebuchet MS"/>
              <a:buNone/>
            </a:pPr>
            <a:br>
              <a:rPr lang="pt-BR" sz="3959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lang="pt-BR" sz="3959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MUITO</a:t>
            </a:r>
            <a:br>
              <a:rPr lang="pt-BR" sz="3959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lang="pt-BR" sz="963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OBRIGADO</a:t>
            </a:r>
            <a:br>
              <a:rPr lang="pt-BR" sz="3959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sz="7200">
              <a:solidFill>
                <a:srgbClr val="92D05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Personalizada 2">
      <a:dk1>
        <a:srgbClr val="454F59"/>
      </a:dk1>
      <a:lt1>
        <a:srgbClr val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