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9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99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301" r:id="rId38"/>
    <p:sldId id="294" r:id="rId39"/>
    <p:sldId id="295" r:id="rId40"/>
    <p:sldId id="296" r:id="rId41"/>
    <p:sldId id="300" r:id="rId42"/>
    <p:sldId id="297" r:id="rId43"/>
    <p:sldId id="271" r:id="rId44"/>
    <p:sldId id="272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96BD4-6497-4AA8-B4F6-3EA60DDD439E}" type="doc">
      <dgm:prSet loTypeId="urn:microsoft.com/office/officeart/2005/8/layout/bProcess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620389F-C555-44F7-8BE5-914390A7C573}">
      <dgm:prSet phldrT="[Texto]"/>
      <dgm:spPr/>
      <dgm:t>
        <a:bodyPr/>
        <a:lstStyle/>
        <a:p>
          <a:r>
            <a:rPr lang="pt-BR" dirty="0" smtClean="0"/>
            <a:t>Formação em Psicologia</a:t>
          </a:r>
          <a:endParaRPr lang="pt-BR" dirty="0"/>
        </a:p>
      </dgm:t>
    </dgm:pt>
    <dgm:pt modelId="{A303DA7F-743E-49CF-87EA-E96BD52364CE}" type="parTrans" cxnId="{FDBF452C-6DA4-40CA-9153-D67526D1BA58}">
      <dgm:prSet/>
      <dgm:spPr/>
      <dgm:t>
        <a:bodyPr/>
        <a:lstStyle/>
        <a:p>
          <a:endParaRPr lang="pt-BR"/>
        </a:p>
      </dgm:t>
    </dgm:pt>
    <dgm:pt modelId="{722A03F3-FB97-46F9-AD05-47D612158FB7}" type="sibTrans" cxnId="{FDBF452C-6DA4-40CA-9153-D67526D1BA58}">
      <dgm:prSet/>
      <dgm:spPr/>
      <dgm:t>
        <a:bodyPr/>
        <a:lstStyle/>
        <a:p>
          <a:endParaRPr lang="pt-BR"/>
        </a:p>
      </dgm:t>
    </dgm:pt>
    <dgm:pt modelId="{40F352C7-8E56-44DE-9580-77F70A7BB755}">
      <dgm:prSet phldrT="[Texto]"/>
      <dgm:spPr/>
      <dgm:t>
        <a:bodyPr/>
        <a:lstStyle/>
        <a:p>
          <a:r>
            <a:rPr lang="pt-BR" dirty="0" smtClean="0"/>
            <a:t>Trabalhei no IF de 2013 a 2017 </a:t>
          </a:r>
          <a:endParaRPr lang="pt-BR" dirty="0"/>
        </a:p>
      </dgm:t>
    </dgm:pt>
    <dgm:pt modelId="{5239C69C-5EA9-4A69-8083-831584021E17}" type="parTrans" cxnId="{E4FED11C-2035-4C54-9A85-EB0E640A23A3}">
      <dgm:prSet/>
      <dgm:spPr/>
      <dgm:t>
        <a:bodyPr/>
        <a:lstStyle/>
        <a:p>
          <a:endParaRPr lang="pt-BR"/>
        </a:p>
      </dgm:t>
    </dgm:pt>
    <dgm:pt modelId="{31CC4434-C94F-4EF4-A7AD-210E171F3DCB}" type="sibTrans" cxnId="{E4FED11C-2035-4C54-9A85-EB0E640A23A3}">
      <dgm:prSet/>
      <dgm:spPr/>
      <dgm:t>
        <a:bodyPr/>
        <a:lstStyle/>
        <a:p>
          <a:endParaRPr lang="pt-BR"/>
        </a:p>
      </dgm:t>
    </dgm:pt>
    <dgm:pt modelId="{FA91D08C-0BF5-4817-B0D3-19DCA29C89D6}">
      <dgm:prSet phldrT="[Texto]" custT="1"/>
      <dgm:spPr/>
      <dgm:t>
        <a:bodyPr/>
        <a:lstStyle/>
        <a:p>
          <a:r>
            <a:rPr lang="pt-BR" sz="1400" dirty="0" err="1" smtClean="0"/>
            <a:t>Especializa-ção</a:t>
          </a:r>
          <a:r>
            <a:rPr lang="pt-BR" sz="1400" dirty="0" smtClean="0"/>
            <a:t> em Gestão Escolar (IF )</a:t>
          </a:r>
          <a:endParaRPr lang="pt-BR" sz="1400" dirty="0"/>
        </a:p>
      </dgm:t>
    </dgm:pt>
    <dgm:pt modelId="{9F47C747-5F59-4892-9024-F8385E03C61F}" type="parTrans" cxnId="{C30AF1C9-6C59-4EB3-A642-5064FCC97ADD}">
      <dgm:prSet/>
      <dgm:spPr/>
      <dgm:t>
        <a:bodyPr/>
        <a:lstStyle/>
        <a:p>
          <a:endParaRPr lang="pt-BR"/>
        </a:p>
      </dgm:t>
    </dgm:pt>
    <dgm:pt modelId="{3F471172-CB57-404F-A27B-509E14E5B0E9}" type="sibTrans" cxnId="{C30AF1C9-6C59-4EB3-A642-5064FCC97ADD}">
      <dgm:prSet/>
      <dgm:spPr/>
      <dgm:t>
        <a:bodyPr/>
        <a:lstStyle/>
        <a:p>
          <a:endParaRPr lang="pt-BR"/>
        </a:p>
      </dgm:t>
    </dgm:pt>
    <dgm:pt modelId="{F54CF223-F8A7-4C98-828B-B2D7AAEE50AC}">
      <dgm:prSet phldrT="[Texto]" custT="1"/>
      <dgm:spPr/>
      <dgm:t>
        <a:bodyPr/>
        <a:lstStyle/>
        <a:p>
          <a:r>
            <a:rPr lang="pt-BR" sz="1600" dirty="0" smtClean="0"/>
            <a:t>Mestrado em Educação Profissional e Tecnológica (UFSM)</a:t>
          </a:r>
          <a:endParaRPr lang="pt-BR" sz="1600" dirty="0"/>
        </a:p>
      </dgm:t>
    </dgm:pt>
    <dgm:pt modelId="{3A8117CF-4BB4-4E27-9555-4D0CC196A643}" type="parTrans" cxnId="{333E4793-D7F0-461D-BD90-4404415BA1CE}">
      <dgm:prSet/>
      <dgm:spPr/>
      <dgm:t>
        <a:bodyPr/>
        <a:lstStyle/>
        <a:p>
          <a:endParaRPr lang="pt-BR"/>
        </a:p>
      </dgm:t>
    </dgm:pt>
    <dgm:pt modelId="{FC41AC5B-76FB-45E3-BD49-0EE9C6ECEC7F}" type="sibTrans" cxnId="{333E4793-D7F0-461D-BD90-4404415BA1CE}">
      <dgm:prSet/>
      <dgm:spPr/>
      <dgm:t>
        <a:bodyPr/>
        <a:lstStyle/>
        <a:p>
          <a:endParaRPr lang="pt-BR"/>
        </a:p>
      </dgm:t>
    </dgm:pt>
    <dgm:pt modelId="{9A12EA21-9C9C-4696-AFA9-634A2B46F5F6}">
      <dgm:prSet phldrT="[Texto]"/>
      <dgm:spPr/>
      <dgm:t>
        <a:bodyPr/>
        <a:lstStyle/>
        <a:p>
          <a:r>
            <a:rPr lang="pt-BR" dirty="0" smtClean="0"/>
            <a:t>Redistribuição para UFSM (2017)</a:t>
          </a:r>
          <a:endParaRPr lang="pt-BR" dirty="0"/>
        </a:p>
      </dgm:t>
    </dgm:pt>
    <dgm:pt modelId="{5207B3F7-14DF-4700-9288-5F86B7B114D9}" type="parTrans" cxnId="{B0CE1673-4614-4A30-A05A-2C8BBF6B8A33}">
      <dgm:prSet/>
      <dgm:spPr/>
      <dgm:t>
        <a:bodyPr/>
        <a:lstStyle/>
        <a:p>
          <a:endParaRPr lang="pt-BR"/>
        </a:p>
      </dgm:t>
    </dgm:pt>
    <dgm:pt modelId="{7354FF7E-B014-4223-9F11-F4E82DCF0E09}" type="sibTrans" cxnId="{B0CE1673-4614-4A30-A05A-2C8BBF6B8A33}">
      <dgm:prSet/>
      <dgm:spPr/>
      <dgm:t>
        <a:bodyPr/>
        <a:lstStyle/>
        <a:p>
          <a:endParaRPr lang="pt-BR"/>
        </a:p>
      </dgm:t>
    </dgm:pt>
    <dgm:pt modelId="{35A5B840-8A5D-4A59-B0A9-927919736751}">
      <dgm:prSet phldrT="[Texto]" custT="1"/>
      <dgm:spPr/>
      <dgm:t>
        <a:bodyPr/>
        <a:lstStyle/>
        <a:p>
          <a:r>
            <a:rPr lang="pt-BR" sz="1600" dirty="0" smtClean="0"/>
            <a:t>Coordenação da UAP </a:t>
          </a:r>
          <a:endParaRPr lang="pt-BR" sz="1600" dirty="0"/>
        </a:p>
      </dgm:t>
    </dgm:pt>
    <dgm:pt modelId="{2AAFE202-69A0-477D-898B-9283E09D2472}" type="parTrans" cxnId="{4294F143-365B-4AFD-9F98-0F6B46740C6F}">
      <dgm:prSet/>
      <dgm:spPr/>
      <dgm:t>
        <a:bodyPr/>
        <a:lstStyle/>
        <a:p>
          <a:endParaRPr lang="pt-BR"/>
        </a:p>
      </dgm:t>
    </dgm:pt>
    <dgm:pt modelId="{7E0FA448-4C5D-492E-B642-B050383F029F}" type="sibTrans" cxnId="{4294F143-365B-4AFD-9F98-0F6B46740C6F}">
      <dgm:prSet/>
      <dgm:spPr/>
      <dgm:t>
        <a:bodyPr/>
        <a:lstStyle/>
        <a:p>
          <a:endParaRPr lang="pt-BR"/>
        </a:p>
      </dgm:t>
    </dgm:pt>
    <dgm:pt modelId="{A886A6A9-0FDB-451A-9180-EF2240C30E25}">
      <dgm:prSet phldrT="[Texto]"/>
      <dgm:spPr/>
      <dgm:t>
        <a:bodyPr/>
        <a:lstStyle/>
        <a:p>
          <a:r>
            <a:rPr lang="pt-BR" dirty="0" smtClean="0"/>
            <a:t>Desafios sobre a permanência e êxito </a:t>
          </a:r>
          <a:endParaRPr lang="pt-BR" dirty="0"/>
        </a:p>
      </dgm:t>
    </dgm:pt>
    <dgm:pt modelId="{0FC2678C-B7C0-4D41-A722-A8B9955C3F22}" type="parTrans" cxnId="{EA89DE65-EFD9-4CA1-8133-99935C0E4CCA}">
      <dgm:prSet/>
      <dgm:spPr/>
      <dgm:t>
        <a:bodyPr/>
        <a:lstStyle/>
        <a:p>
          <a:endParaRPr lang="pt-BR"/>
        </a:p>
      </dgm:t>
    </dgm:pt>
    <dgm:pt modelId="{F76828F9-7079-437C-9F80-1451634BCF4B}" type="sibTrans" cxnId="{EA89DE65-EFD9-4CA1-8133-99935C0E4CCA}">
      <dgm:prSet/>
      <dgm:spPr/>
      <dgm:t>
        <a:bodyPr/>
        <a:lstStyle/>
        <a:p>
          <a:endParaRPr lang="pt-BR"/>
        </a:p>
      </dgm:t>
    </dgm:pt>
    <dgm:pt modelId="{9DAB097F-82BE-41FD-AA36-20DCCD5B9E58}">
      <dgm:prSet phldrT="[Texto]" custT="1"/>
      <dgm:spPr/>
      <dgm:t>
        <a:bodyPr/>
        <a:lstStyle/>
        <a:p>
          <a:r>
            <a:rPr lang="pt-BR" sz="1800" dirty="0" smtClean="0"/>
            <a:t>IF SUL: </a:t>
          </a:r>
          <a:r>
            <a:rPr lang="pt-BR" sz="1800" dirty="0" err="1" smtClean="0"/>
            <a:t>comparti-lhando</a:t>
          </a:r>
          <a:endParaRPr lang="pt-BR" sz="1800" dirty="0"/>
        </a:p>
      </dgm:t>
    </dgm:pt>
    <dgm:pt modelId="{BDE13A2B-AA77-487C-90D8-48DB2134EB69}" type="parTrans" cxnId="{567AC3E6-7581-4341-9B9B-58921643B817}">
      <dgm:prSet/>
      <dgm:spPr/>
      <dgm:t>
        <a:bodyPr/>
        <a:lstStyle/>
        <a:p>
          <a:endParaRPr lang="pt-BR"/>
        </a:p>
      </dgm:t>
    </dgm:pt>
    <dgm:pt modelId="{9FFE6DB6-46A0-4DA5-B3D6-21024D5FB83E}" type="sibTrans" cxnId="{567AC3E6-7581-4341-9B9B-58921643B817}">
      <dgm:prSet/>
      <dgm:spPr/>
      <dgm:t>
        <a:bodyPr/>
        <a:lstStyle/>
        <a:p>
          <a:endParaRPr lang="pt-BR"/>
        </a:p>
      </dgm:t>
    </dgm:pt>
    <dgm:pt modelId="{02A25B79-3C86-4706-86D3-75D651ACD5A6}" type="pres">
      <dgm:prSet presAssocID="{4AD96BD4-6497-4AA8-B4F6-3EA60DDD439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92A2A439-CB01-4FB6-B8E7-D28FADF35B17}" type="pres">
      <dgm:prSet presAssocID="{E620389F-C555-44F7-8BE5-914390A7C573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C57E1-4C67-4C23-A434-886FC0962B9C}" type="pres">
      <dgm:prSet presAssocID="{722A03F3-FB97-46F9-AD05-47D612158FB7}" presName="sibTrans" presStyleLbl="sibTrans2D1" presStyleIdx="0" presStyleCnt="7"/>
      <dgm:spPr/>
      <dgm:t>
        <a:bodyPr/>
        <a:lstStyle/>
        <a:p>
          <a:endParaRPr lang="pt-BR"/>
        </a:p>
      </dgm:t>
    </dgm:pt>
    <dgm:pt modelId="{D96482AD-E327-4405-AA60-D0FE9FDFAA0D}" type="pres">
      <dgm:prSet presAssocID="{40F352C7-8E56-44DE-9580-77F70A7BB755}" presName="middleNode" presStyleCnt="0"/>
      <dgm:spPr/>
    </dgm:pt>
    <dgm:pt modelId="{32F3D49F-C6AA-4018-AB96-CFD408ECEB59}" type="pres">
      <dgm:prSet presAssocID="{40F352C7-8E56-44DE-9580-77F70A7BB755}" presName="padding" presStyleLbl="node1" presStyleIdx="0" presStyleCnt="8"/>
      <dgm:spPr/>
    </dgm:pt>
    <dgm:pt modelId="{8CF90C5A-4D14-45B3-A195-94E6C931E329}" type="pres">
      <dgm:prSet presAssocID="{40F352C7-8E56-44DE-9580-77F70A7BB755}" presName="shape" presStyleLbl="node1" presStyleIdx="1" presStyleCnt="8" custScaleX="128101" custScaleY="1199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8D81E7-AD22-409B-AC01-B4C8C2BEB02F}" type="pres">
      <dgm:prSet presAssocID="{31CC4434-C94F-4EF4-A7AD-210E171F3DCB}" presName="sibTrans" presStyleLbl="sibTrans2D1" presStyleIdx="1" presStyleCnt="7"/>
      <dgm:spPr/>
      <dgm:t>
        <a:bodyPr/>
        <a:lstStyle/>
        <a:p>
          <a:endParaRPr lang="pt-BR"/>
        </a:p>
      </dgm:t>
    </dgm:pt>
    <dgm:pt modelId="{A254E608-5C79-43D9-B2EB-43A9585C005F}" type="pres">
      <dgm:prSet presAssocID="{FA91D08C-0BF5-4817-B0D3-19DCA29C89D6}" presName="middleNode" presStyleCnt="0"/>
      <dgm:spPr/>
    </dgm:pt>
    <dgm:pt modelId="{FEB16580-04C1-4E71-976F-00D01CADA6FD}" type="pres">
      <dgm:prSet presAssocID="{FA91D08C-0BF5-4817-B0D3-19DCA29C89D6}" presName="padding" presStyleLbl="node1" presStyleIdx="1" presStyleCnt="8"/>
      <dgm:spPr/>
    </dgm:pt>
    <dgm:pt modelId="{7C00744C-0229-45A4-B106-4AD340FCA318}" type="pres">
      <dgm:prSet presAssocID="{FA91D08C-0BF5-4817-B0D3-19DCA29C89D6}" presName="shape" presStyleLbl="node1" presStyleIdx="2" presStyleCnt="8" custScaleX="126106" custScaleY="1211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9BF5AC-8319-41AD-A3F7-B6732519C9B6}" type="pres">
      <dgm:prSet presAssocID="{3F471172-CB57-404F-A27B-509E14E5B0E9}" presName="sibTrans" presStyleLbl="sibTrans2D1" presStyleIdx="2" presStyleCnt="7"/>
      <dgm:spPr/>
      <dgm:t>
        <a:bodyPr/>
        <a:lstStyle/>
        <a:p>
          <a:endParaRPr lang="pt-BR"/>
        </a:p>
      </dgm:t>
    </dgm:pt>
    <dgm:pt modelId="{479672AE-FEDB-4616-860B-56F1C5687C4A}" type="pres">
      <dgm:prSet presAssocID="{F54CF223-F8A7-4C98-828B-B2D7AAEE50AC}" presName="middleNode" presStyleCnt="0"/>
      <dgm:spPr/>
    </dgm:pt>
    <dgm:pt modelId="{C3623F5B-A8BF-478F-9680-006CF381E227}" type="pres">
      <dgm:prSet presAssocID="{F54CF223-F8A7-4C98-828B-B2D7AAEE50AC}" presName="padding" presStyleLbl="node1" presStyleIdx="2" presStyleCnt="8"/>
      <dgm:spPr/>
    </dgm:pt>
    <dgm:pt modelId="{CD3963C5-A9CA-426D-97AC-69A113414024}" type="pres">
      <dgm:prSet presAssocID="{F54CF223-F8A7-4C98-828B-B2D7AAEE50AC}" presName="shape" presStyleLbl="node1" presStyleIdx="3" presStyleCnt="8" custScaleX="166157" custScaleY="1748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425C7-1F49-404E-BCC5-D04B78824B5E}" type="pres">
      <dgm:prSet presAssocID="{FC41AC5B-76FB-45E3-BD49-0EE9C6ECEC7F}" presName="sibTrans" presStyleLbl="sibTrans2D1" presStyleIdx="3" presStyleCnt="7"/>
      <dgm:spPr/>
      <dgm:t>
        <a:bodyPr/>
        <a:lstStyle/>
        <a:p>
          <a:endParaRPr lang="pt-BR"/>
        </a:p>
      </dgm:t>
    </dgm:pt>
    <dgm:pt modelId="{CFCDBCED-6D1C-437C-A011-E8E04484C592}" type="pres">
      <dgm:prSet presAssocID="{9A12EA21-9C9C-4696-AFA9-634A2B46F5F6}" presName="middleNode" presStyleCnt="0"/>
      <dgm:spPr/>
    </dgm:pt>
    <dgm:pt modelId="{65DCE47C-AF7F-4B13-B805-BAA52180AA62}" type="pres">
      <dgm:prSet presAssocID="{9A12EA21-9C9C-4696-AFA9-634A2B46F5F6}" presName="padding" presStyleLbl="node1" presStyleIdx="3" presStyleCnt="8"/>
      <dgm:spPr/>
    </dgm:pt>
    <dgm:pt modelId="{0CD6F094-AA4E-4D95-9F78-043A027CB89C}" type="pres">
      <dgm:prSet presAssocID="{9A12EA21-9C9C-4696-AFA9-634A2B46F5F6}" presName="shape" presStyleLbl="node1" presStyleIdx="4" presStyleCnt="8" custScaleX="156353" custScaleY="1450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622F37-382C-46DF-B21B-0A228868FC22}" type="pres">
      <dgm:prSet presAssocID="{7354FF7E-B014-4223-9F11-F4E82DCF0E09}" presName="sibTrans" presStyleLbl="sibTrans2D1" presStyleIdx="4" presStyleCnt="7"/>
      <dgm:spPr/>
      <dgm:t>
        <a:bodyPr/>
        <a:lstStyle/>
        <a:p>
          <a:endParaRPr lang="pt-BR"/>
        </a:p>
      </dgm:t>
    </dgm:pt>
    <dgm:pt modelId="{D8A3FE46-B0D9-4072-9D52-253F72F9AE48}" type="pres">
      <dgm:prSet presAssocID="{35A5B840-8A5D-4A59-B0A9-927919736751}" presName="middleNode" presStyleCnt="0"/>
      <dgm:spPr/>
    </dgm:pt>
    <dgm:pt modelId="{253F40B1-3AE8-4CB4-BDB2-2E5FBC480C99}" type="pres">
      <dgm:prSet presAssocID="{35A5B840-8A5D-4A59-B0A9-927919736751}" presName="padding" presStyleLbl="node1" presStyleIdx="4" presStyleCnt="8"/>
      <dgm:spPr/>
    </dgm:pt>
    <dgm:pt modelId="{7E6FC902-65A7-4430-B861-C0650D235038}" type="pres">
      <dgm:prSet presAssocID="{35A5B840-8A5D-4A59-B0A9-927919736751}" presName="shape" presStyleLbl="node1" presStyleIdx="5" presStyleCnt="8" custScaleX="160966" custScaleY="1684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D79D12-88AC-46D6-A6CD-EDDF77EE7FD7}" type="pres">
      <dgm:prSet presAssocID="{7E0FA448-4C5D-492E-B642-B050383F029F}" presName="sibTrans" presStyleLbl="sibTrans2D1" presStyleIdx="5" presStyleCnt="7"/>
      <dgm:spPr/>
      <dgm:t>
        <a:bodyPr/>
        <a:lstStyle/>
        <a:p>
          <a:endParaRPr lang="pt-BR"/>
        </a:p>
      </dgm:t>
    </dgm:pt>
    <dgm:pt modelId="{2D5F3A7B-CBB1-4488-AB9B-3AD335379369}" type="pres">
      <dgm:prSet presAssocID="{A886A6A9-0FDB-451A-9180-EF2240C30E25}" presName="middleNode" presStyleCnt="0"/>
      <dgm:spPr/>
    </dgm:pt>
    <dgm:pt modelId="{0FE58FB7-1D99-40D4-8FF8-8F4A45CBF39C}" type="pres">
      <dgm:prSet presAssocID="{A886A6A9-0FDB-451A-9180-EF2240C30E25}" presName="padding" presStyleLbl="node1" presStyleIdx="5" presStyleCnt="8"/>
      <dgm:spPr/>
    </dgm:pt>
    <dgm:pt modelId="{A90B54E1-A2BB-4E22-8850-96CC79D9F765}" type="pres">
      <dgm:prSet presAssocID="{A886A6A9-0FDB-451A-9180-EF2240C30E25}" presName="shape" presStyleLbl="node1" presStyleIdx="6" presStyleCnt="8" custScaleX="137916" custScaleY="1279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383C31-AE17-4161-871A-03FA0C4E6165}" type="pres">
      <dgm:prSet presAssocID="{F76828F9-7079-437C-9F80-1451634BCF4B}" presName="sibTrans" presStyleLbl="sibTrans2D1" presStyleIdx="6" presStyleCnt="7"/>
      <dgm:spPr/>
      <dgm:t>
        <a:bodyPr/>
        <a:lstStyle/>
        <a:p>
          <a:endParaRPr lang="pt-BR"/>
        </a:p>
      </dgm:t>
    </dgm:pt>
    <dgm:pt modelId="{822AEBDA-7B99-4D94-BAD7-950DAE3598D7}" type="pres">
      <dgm:prSet presAssocID="{9DAB097F-82BE-41FD-AA36-20DCCD5B9E58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C9E54E-8F9E-42B1-A329-6A65095F2225}" type="presOf" srcId="{7E0FA448-4C5D-492E-B642-B050383F029F}" destId="{95D79D12-88AC-46D6-A6CD-EDDF77EE7FD7}" srcOrd="0" destOrd="0" presId="urn:microsoft.com/office/officeart/2005/8/layout/bProcess2"/>
    <dgm:cxn modelId="{567AC3E6-7581-4341-9B9B-58921643B817}" srcId="{4AD96BD4-6497-4AA8-B4F6-3EA60DDD439E}" destId="{9DAB097F-82BE-41FD-AA36-20DCCD5B9E58}" srcOrd="7" destOrd="0" parTransId="{BDE13A2B-AA77-487C-90D8-48DB2134EB69}" sibTransId="{9FFE6DB6-46A0-4DA5-B3D6-21024D5FB83E}"/>
    <dgm:cxn modelId="{FDBF452C-6DA4-40CA-9153-D67526D1BA58}" srcId="{4AD96BD4-6497-4AA8-B4F6-3EA60DDD439E}" destId="{E620389F-C555-44F7-8BE5-914390A7C573}" srcOrd="0" destOrd="0" parTransId="{A303DA7F-743E-49CF-87EA-E96BD52364CE}" sibTransId="{722A03F3-FB97-46F9-AD05-47D612158FB7}"/>
    <dgm:cxn modelId="{D7096D45-53DA-481D-A339-B4137BD03CF9}" type="presOf" srcId="{3F471172-CB57-404F-A27B-509E14E5B0E9}" destId="{5F9BF5AC-8319-41AD-A3F7-B6732519C9B6}" srcOrd="0" destOrd="0" presId="urn:microsoft.com/office/officeart/2005/8/layout/bProcess2"/>
    <dgm:cxn modelId="{50C8AECA-95C5-4518-BABF-2EAD78A9E961}" type="presOf" srcId="{35A5B840-8A5D-4A59-B0A9-927919736751}" destId="{7E6FC902-65A7-4430-B861-C0650D235038}" srcOrd="0" destOrd="0" presId="urn:microsoft.com/office/officeart/2005/8/layout/bProcess2"/>
    <dgm:cxn modelId="{7A4385D0-5C10-4E0F-9A91-70ED84CB9336}" type="presOf" srcId="{FC41AC5B-76FB-45E3-BD49-0EE9C6ECEC7F}" destId="{A29425C7-1F49-404E-BCC5-D04B78824B5E}" srcOrd="0" destOrd="0" presId="urn:microsoft.com/office/officeart/2005/8/layout/bProcess2"/>
    <dgm:cxn modelId="{C6A6CBE7-2613-4B8C-A7F2-7EFCD57B855B}" type="presOf" srcId="{7354FF7E-B014-4223-9F11-F4E82DCF0E09}" destId="{83622F37-382C-46DF-B21B-0A228868FC22}" srcOrd="0" destOrd="0" presId="urn:microsoft.com/office/officeart/2005/8/layout/bProcess2"/>
    <dgm:cxn modelId="{333E4793-D7F0-461D-BD90-4404415BA1CE}" srcId="{4AD96BD4-6497-4AA8-B4F6-3EA60DDD439E}" destId="{F54CF223-F8A7-4C98-828B-B2D7AAEE50AC}" srcOrd="3" destOrd="0" parTransId="{3A8117CF-4BB4-4E27-9555-4D0CC196A643}" sibTransId="{FC41AC5B-76FB-45E3-BD49-0EE9C6ECEC7F}"/>
    <dgm:cxn modelId="{E571436A-E311-41EE-8439-D8056E54BDA1}" type="presOf" srcId="{4AD96BD4-6497-4AA8-B4F6-3EA60DDD439E}" destId="{02A25B79-3C86-4706-86D3-75D651ACD5A6}" srcOrd="0" destOrd="0" presId="urn:microsoft.com/office/officeart/2005/8/layout/bProcess2"/>
    <dgm:cxn modelId="{EA89DE65-EFD9-4CA1-8133-99935C0E4CCA}" srcId="{4AD96BD4-6497-4AA8-B4F6-3EA60DDD439E}" destId="{A886A6A9-0FDB-451A-9180-EF2240C30E25}" srcOrd="6" destOrd="0" parTransId="{0FC2678C-B7C0-4D41-A722-A8B9955C3F22}" sibTransId="{F76828F9-7079-437C-9F80-1451634BCF4B}"/>
    <dgm:cxn modelId="{F6A0280B-E60E-4C16-824F-641C4A8668FD}" type="presOf" srcId="{9A12EA21-9C9C-4696-AFA9-634A2B46F5F6}" destId="{0CD6F094-AA4E-4D95-9F78-043A027CB89C}" srcOrd="0" destOrd="0" presId="urn:microsoft.com/office/officeart/2005/8/layout/bProcess2"/>
    <dgm:cxn modelId="{4294F143-365B-4AFD-9F98-0F6B46740C6F}" srcId="{4AD96BD4-6497-4AA8-B4F6-3EA60DDD439E}" destId="{35A5B840-8A5D-4A59-B0A9-927919736751}" srcOrd="5" destOrd="0" parTransId="{2AAFE202-69A0-477D-898B-9283E09D2472}" sibTransId="{7E0FA448-4C5D-492E-B642-B050383F029F}"/>
    <dgm:cxn modelId="{5FD41F54-E264-465B-8552-BB010690E2C5}" type="presOf" srcId="{9DAB097F-82BE-41FD-AA36-20DCCD5B9E58}" destId="{822AEBDA-7B99-4D94-BAD7-950DAE3598D7}" srcOrd="0" destOrd="0" presId="urn:microsoft.com/office/officeart/2005/8/layout/bProcess2"/>
    <dgm:cxn modelId="{65C2F196-3DDB-4EF5-927C-44A7B4880C6D}" type="presOf" srcId="{40F352C7-8E56-44DE-9580-77F70A7BB755}" destId="{8CF90C5A-4D14-45B3-A195-94E6C931E329}" srcOrd="0" destOrd="0" presId="urn:microsoft.com/office/officeart/2005/8/layout/bProcess2"/>
    <dgm:cxn modelId="{B18262FE-3536-41B4-B22D-6C2EA6BB8055}" type="presOf" srcId="{722A03F3-FB97-46F9-AD05-47D612158FB7}" destId="{EF9C57E1-4C67-4C23-A434-886FC0962B9C}" srcOrd="0" destOrd="0" presId="urn:microsoft.com/office/officeart/2005/8/layout/bProcess2"/>
    <dgm:cxn modelId="{A3662EAF-4537-4D33-9E59-0485FAFF952A}" type="presOf" srcId="{F54CF223-F8A7-4C98-828B-B2D7AAEE50AC}" destId="{CD3963C5-A9CA-426D-97AC-69A113414024}" srcOrd="0" destOrd="0" presId="urn:microsoft.com/office/officeart/2005/8/layout/bProcess2"/>
    <dgm:cxn modelId="{E0A3E116-FB3F-4545-BDBB-5DF2E2728AD0}" type="presOf" srcId="{FA91D08C-0BF5-4817-B0D3-19DCA29C89D6}" destId="{7C00744C-0229-45A4-B106-4AD340FCA318}" srcOrd="0" destOrd="0" presId="urn:microsoft.com/office/officeart/2005/8/layout/bProcess2"/>
    <dgm:cxn modelId="{34D79C3E-E87A-492D-BD40-3372FF49D14B}" type="presOf" srcId="{A886A6A9-0FDB-451A-9180-EF2240C30E25}" destId="{A90B54E1-A2BB-4E22-8850-96CC79D9F765}" srcOrd="0" destOrd="0" presId="urn:microsoft.com/office/officeart/2005/8/layout/bProcess2"/>
    <dgm:cxn modelId="{C30AF1C9-6C59-4EB3-A642-5064FCC97ADD}" srcId="{4AD96BD4-6497-4AA8-B4F6-3EA60DDD439E}" destId="{FA91D08C-0BF5-4817-B0D3-19DCA29C89D6}" srcOrd="2" destOrd="0" parTransId="{9F47C747-5F59-4892-9024-F8385E03C61F}" sibTransId="{3F471172-CB57-404F-A27B-509E14E5B0E9}"/>
    <dgm:cxn modelId="{4D674240-6F84-4C25-BD5A-58C3F3C7EB56}" type="presOf" srcId="{31CC4434-C94F-4EF4-A7AD-210E171F3DCB}" destId="{2B8D81E7-AD22-409B-AC01-B4C8C2BEB02F}" srcOrd="0" destOrd="0" presId="urn:microsoft.com/office/officeart/2005/8/layout/bProcess2"/>
    <dgm:cxn modelId="{BD99F782-12E4-41FF-8D6A-9F5237642492}" type="presOf" srcId="{E620389F-C555-44F7-8BE5-914390A7C573}" destId="{92A2A439-CB01-4FB6-B8E7-D28FADF35B17}" srcOrd="0" destOrd="0" presId="urn:microsoft.com/office/officeart/2005/8/layout/bProcess2"/>
    <dgm:cxn modelId="{E4FED11C-2035-4C54-9A85-EB0E640A23A3}" srcId="{4AD96BD4-6497-4AA8-B4F6-3EA60DDD439E}" destId="{40F352C7-8E56-44DE-9580-77F70A7BB755}" srcOrd="1" destOrd="0" parTransId="{5239C69C-5EA9-4A69-8083-831584021E17}" sibTransId="{31CC4434-C94F-4EF4-A7AD-210E171F3DCB}"/>
    <dgm:cxn modelId="{B0CE1673-4614-4A30-A05A-2C8BBF6B8A33}" srcId="{4AD96BD4-6497-4AA8-B4F6-3EA60DDD439E}" destId="{9A12EA21-9C9C-4696-AFA9-634A2B46F5F6}" srcOrd="4" destOrd="0" parTransId="{5207B3F7-14DF-4700-9288-5F86B7B114D9}" sibTransId="{7354FF7E-B014-4223-9F11-F4E82DCF0E09}"/>
    <dgm:cxn modelId="{D9C7EAD8-0F9D-422F-BA99-D97D47AA843C}" type="presOf" srcId="{F76828F9-7079-437C-9F80-1451634BCF4B}" destId="{38383C31-AE17-4161-871A-03FA0C4E6165}" srcOrd="0" destOrd="0" presId="urn:microsoft.com/office/officeart/2005/8/layout/bProcess2"/>
    <dgm:cxn modelId="{75DCC608-95F7-4789-A23B-F5183CCE12BA}" type="presParOf" srcId="{02A25B79-3C86-4706-86D3-75D651ACD5A6}" destId="{92A2A439-CB01-4FB6-B8E7-D28FADF35B17}" srcOrd="0" destOrd="0" presId="urn:microsoft.com/office/officeart/2005/8/layout/bProcess2"/>
    <dgm:cxn modelId="{4E16EE55-3564-4B28-B78A-77FE6B7ACF57}" type="presParOf" srcId="{02A25B79-3C86-4706-86D3-75D651ACD5A6}" destId="{EF9C57E1-4C67-4C23-A434-886FC0962B9C}" srcOrd="1" destOrd="0" presId="urn:microsoft.com/office/officeart/2005/8/layout/bProcess2"/>
    <dgm:cxn modelId="{A7E6ABCF-F92C-4555-B370-5D609ACF4DFF}" type="presParOf" srcId="{02A25B79-3C86-4706-86D3-75D651ACD5A6}" destId="{D96482AD-E327-4405-AA60-D0FE9FDFAA0D}" srcOrd="2" destOrd="0" presId="urn:microsoft.com/office/officeart/2005/8/layout/bProcess2"/>
    <dgm:cxn modelId="{B70305F8-DE50-48C1-934C-FC74AC791B31}" type="presParOf" srcId="{D96482AD-E327-4405-AA60-D0FE9FDFAA0D}" destId="{32F3D49F-C6AA-4018-AB96-CFD408ECEB59}" srcOrd="0" destOrd="0" presId="urn:microsoft.com/office/officeart/2005/8/layout/bProcess2"/>
    <dgm:cxn modelId="{6664979D-6264-47DA-ADB4-C214F7EF7520}" type="presParOf" srcId="{D96482AD-E327-4405-AA60-D0FE9FDFAA0D}" destId="{8CF90C5A-4D14-45B3-A195-94E6C931E329}" srcOrd="1" destOrd="0" presId="urn:microsoft.com/office/officeart/2005/8/layout/bProcess2"/>
    <dgm:cxn modelId="{F6E0AD74-8004-4DF0-9334-E76460272024}" type="presParOf" srcId="{02A25B79-3C86-4706-86D3-75D651ACD5A6}" destId="{2B8D81E7-AD22-409B-AC01-B4C8C2BEB02F}" srcOrd="3" destOrd="0" presId="urn:microsoft.com/office/officeart/2005/8/layout/bProcess2"/>
    <dgm:cxn modelId="{5079D4FA-65D1-43BF-B550-33DB7AFC26A4}" type="presParOf" srcId="{02A25B79-3C86-4706-86D3-75D651ACD5A6}" destId="{A254E608-5C79-43D9-B2EB-43A9585C005F}" srcOrd="4" destOrd="0" presId="urn:microsoft.com/office/officeart/2005/8/layout/bProcess2"/>
    <dgm:cxn modelId="{8BC57E91-C8DA-43E2-9787-FDB00D8BA426}" type="presParOf" srcId="{A254E608-5C79-43D9-B2EB-43A9585C005F}" destId="{FEB16580-04C1-4E71-976F-00D01CADA6FD}" srcOrd="0" destOrd="0" presId="urn:microsoft.com/office/officeart/2005/8/layout/bProcess2"/>
    <dgm:cxn modelId="{FFC1BFEB-4A36-4E17-87C6-0FBA772F09D6}" type="presParOf" srcId="{A254E608-5C79-43D9-B2EB-43A9585C005F}" destId="{7C00744C-0229-45A4-B106-4AD340FCA318}" srcOrd="1" destOrd="0" presId="urn:microsoft.com/office/officeart/2005/8/layout/bProcess2"/>
    <dgm:cxn modelId="{9B2710B1-3CC3-4D39-970E-FD6A4B6D5159}" type="presParOf" srcId="{02A25B79-3C86-4706-86D3-75D651ACD5A6}" destId="{5F9BF5AC-8319-41AD-A3F7-B6732519C9B6}" srcOrd="5" destOrd="0" presId="urn:microsoft.com/office/officeart/2005/8/layout/bProcess2"/>
    <dgm:cxn modelId="{6BDA0A2A-A58D-46D6-B240-B5A0C4A3EFB2}" type="presParOf" srcId="{02A25B79-3C86-4706-86D3-75D651ACD5A6}" destId="{479672AE-FEDB-4616-860B-56F1C5687C4A}" srcOrd="6" destOrd="0" presId="urn:microsoft.com/office/officeart/2005/8/layout/bProcess2"/>
    <dgm:cxn modelId="{2D1F1D1E-7EEA-4C9B-B172-3C9304AFB1B3}" type="presParOf" srcId="{479672AE-FEDB-4616-860B-56F1C5687C4A}" destId="{C3623F5B-A8BF-478F-9680-006CF381E227}" srcOrd="0" destOrd="0" presId="urn:microsoft.com/office/officeart/2005/8/layout/bProcess2"/>
    <dgm:cxn modelId="{0F101E0C-8CA7-4B96-83AF-C8FBB584C815}" type="presParOf" srcId="{479672AE-FEDB-4616-860B-56F1C5687C4A}" destId="{CD3963C5-A9CA-426D-97AC-69A113414024}" srcOrd="1" destOrd="0" presId="urn:microsoft.com/office/officeart/2005/8/layout/bProcess2"/>
    <dgm:cxn modelId="{FD8DE9D7-962B-4FB4-BEB8-2314031F1B7C}" type="presParOf" srcId="{02A25B79-3C86-4706-86D3-75D651ACD5A6}" destId="{A29425C7-1F49-404E-BCC5-D04B78824B5E}" srcOrd="7" destOrd="0" presId="urn:microsoft.com/office/officeart/2005/8/layout/bProcess2"/>
    <dgm:cxn modelId="{0FF6465E-8C92-44F9-AD44-4D418113C55B}" type="presParOf" srcId="{02A25B79-3C86-4706-86D3-75D651ACD5A6}" destId="{CFCDBCED-6D1C-437C-A011-E8E04484C592}" srcOrd="8" destOrd="0" presId="urn:microsoft.com/office/officeart/2005/8/layout/bProcess2"/>
    <dgm:cxn modelId="{1DB84D07-7B62-4435-AA6F-41096A6A0D71}" type="presParOf" srcId="{CFCDBCED-6D1C-437C-A011-E8E04484C592}" destId="{65DCE47C-AF7F-4B13-B805-BAA52180AA62}" srcOrd="0" destOrd="0" presId="urn:microsoft.com/office/officeart/2005/8/layout/bProcess2"/>
    <dgm:cxn modelId="{3155CB1F-CC6E-48B9-B5C2-956FE0105C57}" type="presParOf" srcId="{CFCDBCED-6D1C-437C-A011-E8E04484C592}" destId="{0CD6F094-AA4E-4D95-9F78-043A027CB89C}" srcOrd="1" destOrd="0" presId="urn:microsoft.com/office/officeart/2005/8/layout/bProcess2"/>
    <dgm:cxn modelId="{8F6827B3-EFC1-4F15-9C56-42E083787B9E}" type="presParOf" srcId="{02A25B79-3C86-4706-86D3-75D651ACD5A6}" destId="{83622F37-382C-46DF-B21B-0A228868FC22}" srcOrd="9" destOrd="0" presId="urn:microsoft.com/office/officeart/2005/8/layout/bProcess2"/>
    <dgm:cxn modelId="{AA988C86-4236-4C25-8AD7-83271D5F6B67}" type="presParOf" srcId="{02A25B79-3C86-4706-86D3-75D651ACD5A6}" destId="{D8A3FE46-B0D9-4072-9D52-253F72F9AE48}" srcOrd="10" destOrd="0" presId="urn:microsoft.com/office/officeart/2005/8/layout/bProcess2"/>
    <dgm:cxn modelId="{23788E6C-C50F-46C1-AAF6-8229F17312D8}" type="presParOf" srcId="{D8A3FE46-B0D9-4072-9D52-253F72F9AE48}" destId="{253F40B1-3AE8-4CB4-BDB2-2E5FBC480C99}" srcOrd="0" destOrd="0" presId="urn:microsoft.com/office/officeart/2005/8/layout/bProcess2"/>
    <dgm:cxn modelId="{AC195196-3309-4A8B-A5F3-6FF46682DAF6}" type="presParOf" srcId="{D8A3FE46-B0D9-4072-9D52-253F72F9AE48}" destId="{7E6FC902-65A7-4430-B861-C0650D235038}" srcOrd="1" destOrd="0" presId="urn:microsoft.com/office/officeart/2005/8/layout/bProcess2"/>
    <dgm:cxn modelId="{98EFD746-3EAC-48D1-AECE-C6A1F1B186E8}" type="presParOf" srcId="{02A25B79-3C86-4706-86D3-75D651ACD5A6}" destId="{95D79D12-88AC-46D6-A6CD-EDDF77EE7FD7}" srcOrd="11" destOrd="0" presId="urn:microsoft.com/office/officeart/2005/8/layout/bProcess2"/>
    <dgm:cxn modelId="{34C64097-D4F4-4E53-9A2A-D9175DBACFE2}" type="presParOf" srcId="{02A25B79-3C86-4706-86D3-75D651ACD5A6}" destId="{2D5F3A7B-CBB1-4488-AB9B-3AD335379369}" srcOrd="12" destOrd="0" presId="urn:microsoft.com/office/officeart/2005/8/layout/bProcess2"/>
    <dgm:cxn modelId="{100358F2-7467-4F17-8C9F-3DC21F1F528D}" type="presParOf" srcId="{2D5F3A7B-CBB1-4488-AB9B-3AD335379369}" destId="{0FE58FB7-1D99-40D4-8FF8-8F4A45CBF39C}" srcOrd="0" destOrd="0" presId="urn:microsoft.com/office/officeart/2005/8/layout/bProcess2"/>
    <dgm:cxn modelId="{25FDEA2E-6C82-4F0F-B273-D480E72449AD}" type="presParOf" srcId="{2D5F3A7B-CBB1-4488-AB9B-3AD335379369}" destId="{A90B54E1-A2BB-4E22-8850-96CC79D9F765}" srcOrd="1" destOrd="0" presId="urn:microsoft.com/office/officeart/2005/8/layout/bProcess2"/>
    <dgm:cxn modelId="{6700D530-F062-4D3C-B855-90294A6FD713}" type="presParOf" srcId="{02A25B79-3C86-4706-86D3-75D651ACD5A6}" destId="{38383C31-AE17-4161-871A-03FA0C4E6165}" srcOrd="13" destOrd="0" presId="urn:microsoft.com/office/officeart/2005/8/layout/bProcess2"/>
    <dgm:cxn modelId="{FA436631-C7B4-46AA-B135-25E18BF313B9}" type="presParOf" srcId="{02A25B79-3C86-4706-86D3-75D651ACD5A6}" destId="{822AEBDA-7B99-4D94-BAD7-950DAE3598D7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2A439-CB01-4FB6-B8E7-D28FADF35B17}">
      <dsp:nvSpPr>
        <dsp:cNvPr id="0" name=""/>
        <dsp:cNvSpPr/>
      </dsp:nvSpPr>
      <dsp:spPr>
        <a:xfrm>
          <a:off x="5476" y="915299"/>
          <a:ext cx="1569549" cy="15695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Formação em Psicologia</a:t>
          </a:r>
          <a:endParaRPr lang="pt-BR" sz="2000" kern="1200" dirty="0"/>
        </a:p>
      </dsp:txBody>
      <dsp:txXfrm>
        <a:off x="235331" y="1145154"/>
        <a:ext cx="1109839" cy="1109839"/>
      </dsp:txXfrm>
    </dsp:sp>
    <dsp:sp modelId="{EF9C57E1-4C67-4C23-A434-886FC0962B9C}">
      <dsp:nvSpPr>
        <dsp:cNvPr id="0" name=""/>
        <dsp:cNvSpPr/>
      </dsp:nvSpPr>
      <dsp:spPr>
        <a:xfrm rot="10800000">
          <a:off x="515580" y="2694274"/>
          <a:ext cx="549342" cy="304548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F90C5A-4D14-45B3-A195-94E6C931E329}">
      <dsp:nvSpPr>
        <dsp:cNvPr id="0" name=""/>
        <dsp:cNvSpPr/>
      </dsp:nvSpPr>
      <dsp:spPr>
        <a:xfrm>
          <a:off x="119713" y="3191010"/>
          <a:ext cx="1341075" cy="1255911"/>
        </a:xfrm>
        <a:prstGeom prst="ellipse">
          <a:avLst/>
        </a:prstGeom>
        <a:gradFill rotWithShape="0">
          <a:gsLst>
            <a:gs pos="0">
              <a:schemeClr val="accent4">
                <a:hueOff val="-333870"/>
                <a:satOff val="2458"/>
                <a:lumOff val="-274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333870"/>
                <a:satOff val="2458"/>
                <a:lumOff val="-274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Trabalhei no IF de 2013 a 2017 </a:t>
          </a:r>
          <a:endParaRPr lang="pt-BR" sz="1500" kern="1200" dirty="0"/>
        </a:p>
      </dsp:txBody>
      <dsp:txXfrm>
        <a:off x="316109" y="3374934"/>
        <a:ext cx="948283" cy="888063"/>
      </dsp:txXfrm>
    </dsp:sp>
    <dsp:sp modelId="{2B8D81E7-AD22-409B-AC01-B4C8C2BEB02F}">
      <dsp:nvSpPr>
        <dsp:cNvPr id="0" name=""/>
        <dsp:cNvSpPr/>
      </dsp:nvSpPr>
      <dsp:spPr>
        <a:xfrm rot="5400000">
          <a:off x="1749065" y="3666691"/>
          <a:ext cx="549342" cy="304548"/>
        </a:xfrm>
        <a:prstGeom prst="triangle">
          <a:avLst/>
        </a:prstGeom>
        <a:gradFill rotWithShape="0">
          <a:gsLst>
            <a:gs pos="0">
              <a:schemeClr val="accent4">
                <a:hueOff val="-389515"/>
                <a:satOff val="2868"/>
                <a:lumOff val="-320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389515"/>
                <a:satOff val="2868"/>
                <a:lumOff val="-320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00744C-0229-45A4-B106-4AD340FCA318}">
      <dsp:nvSpPr>
        <dsp:cNvPr id="0" name=""/>
        <dsp:cNvSpPr/>
      </dsp:nvSpPr>
      <dsp:spPr>
        <a:xfrm>
          <a:off x="2569445" y="3184817"/>
          <a:ext cx="1320190" cy="1268296"/>
        </a:xfrm>
        <a:prstGeom prst="ellipse">
          <a:avLst/>
        </a:prstGeom>
        <a:gradFill rotWithShape="0">
          <a:gsLst>
            <a:gs pos="0">
              <a:schemeClr val="accent4">
                <a:hueOff val="-667739"/>
                <a:satOff val="4916"/>
                <a:lumOff val="-549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667739"/>
                <a:satOff val="4916"/>
                <a:lumOff val="-549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Especializa-ção</a:t>
          </a:r>
          <a:r>
            <a:rPr lang="pt-BR" sz="1400" kern="1200" dirty="0" smtClean="0"/>
            <a:t> em Gestão Escolar (IF )</a:t>
          </a:r>
          <a:endParaRPr lang="pt-BR" sz="1400" kern="1200" dirty="0"/>
        </a:p>
      </dsp:txBody>
      <dsp:txXfrm>
        <a:off x="2762782" y="3370555"/>
        <a:ext cx="933516" cy="896820"/>
      </dsp:txXfrm>
    </dsp:sp>
    <dsp:sp modelId="{5F9BF5AC-8319-41AD-A3F7-B6732519C9B6}">
      <dsp:nvSpPr>
        <dsp:cNvPr id="0" name=""/>
        <dsp:cNvSpPr/>
      </dsp:nvSpPr>
      <dsp:spPr>
        <a:xfrm>
          <a:off x="2954869" y="2673940"/>
          <a:ext cx="549342" cy="304548"/>
        </a:xfrm>
        <a:prstGeom prst="triangle">
          <a:avLst/>
        </a:prstGeom>
        <a:gradFill rotWithShape="0">
          <a:gsLst>
            <a:gs pos="0">
              <a:schemeClr val="accent4">
                <a:hueOff val="-779029"/>
                <a:satOff val="5735"/>
                <a:lumOff val="-640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779029"/>
                <a:satOff val="5735"/>
                <a:lumOff val="-640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3963C5-A9CA-426D-97AC-69A113414024}">
      <dsp:nvSpPr>
        <dsp:cNvPr id="0" name=""/>
        <dsp:cNvSpPr/>
      </dsp:nvSpPr>
      <dsp:spPr>
        <a:xfrm>
          <a:off x="2359800" y="654059"/>
          <a:ext cx="1739480" cy="1830789"/>
        </a:xfrm>
        <a:prstGeom prst="ellipse">
          <a:avLst/>
        </a:prstGeom>
        <a:gradFill rotWithShape="0">
          <a:gsLst>
            <a:gs pos="0">
              <a:schemeClr val="accent4">
                <a:hueOff val="-1001609"/>
                <a:satOff val="7374"/>
                <a:lumOff val="-823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1001609"/>
                <a:satOff val="7374"/>
                <a:lumOff val="-823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Mestrado em Educação Profissional e Tecnológica (UFSM)</a:t>
          </a:r>
          <a:endParaRPr lang="pt-BR" sz="1600" kern="1200" dirty="0"/>
        </a:p>
      </dsp:txBody>
      <dsp:txXfrm>
        <a:off x="2614541" y="922172"/>
        <a:ext cx="1229998" cy="1294563"/>
      </dsp:txXfrm>
    </dsp:sp>
    <dsp:sp modelId="{A29425C7-1F49-404E-BCC5-D04B78824B5E}">
      <dsp:nvSpPr>
        <dsp:cNvPr id="0" name=""/>
        <dsp:cNvSpPr/>
      </dsp:nvSpPr>
      <dsp:spPr>
        <a:xfrm rot="5220338">
          <a:off x="4237790" y="1350071"/>
          <a:ext cx="549342" cy="304548"/>
        </a:xfrm>
        <a:prstGeom prst="triangle">
          <a:avLst/>
        </a:prstGeom>
        <a:gradFill rotWithShape="0">
          <a:gsLst>
            <a:gs pos="0">
              <a:schemeClr val="accent4">
                <a:hueOff val="-1168544"/>
                <a:satOff val="8602"/>
                <a:lumOff val="-9608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1168544"/>
                <a:satOff val="8602"/>
                <a:lumOff val="-9608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D6F094-AA4E-4D95-9F78-043A027CB89C}">
      <dsp:nvSpPr>
        <dsp:cNvPr id="0" name=""/>
        <dsp:cNvSpPr/>
      </dsp:nvSpPr>
      <dsp:spPr>
        <a:xfrm>
          <a:off x="4908201" y="679336"/>
          <a:ext cx="1636843" cy="1518994"/>
        </a:xfrm>
        <a:prstGeom prst="ellipse">
          <a:avLst/>
        </a:prstGeom>
        <a:gradFill rotWithShape="0">
          <a:gsLst>
            <a:gs pos="0">
              <a:schemeClr val="accent4">
                <a:hueOff val="-1335478"/>
                <a:satOff val="9831"/>
                <a:lumOff val="-10981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1335478"/>
                <a:satOff val="9831"/>
                <a:lumOff val="-10981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Redistribuição para UFSM (2017)</a:t>
          </a:r>
          <a:endParaRPr lang="pt-BR" sz="1500" kern="1200" dirty="0"/>
        </a:p>
      </dsp:txBody>
      <dsp:txXfrm>
        <a:off x="5147911" y="901788"/>
        <a:ext cx="1157423" cy="1074090"/>
      </dsp:txXfrm>
    </dsp:sp>
    <dsp:sp modelId="{83622F37-382C-46DF-B21B-0A228868FC22}">
      <dsp:nvSpPr>
        <dsp:cNvPr id="0" name=""/>
        <dsp:cNvSpPr/>
      </dsp:nvSpPr>
      <dsp:spPr>
        <a:xfrm rot="10800000">
          <a:off x="5451952" y="2341986"/>
          <a:ext cx="549342" cy="304548"/>
        </a:xfrm>
        <a:prstGeom prst="triangle">
          <a:avLst/>
        </a:prstGeom>
        <a:gradFill rotWithShape="0">
          <a:gsLst>
            <a:gs pos="0">
              <a:schemeClr val="accent4">
                <a:hueOff val="-1558058"/>
                <a:satOff val="11470"/>
                <a:lumOff val="-12811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1558058"/>
                <a:satOff val="11470"/>
                <a:lumOff val="-12811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6FC902-65A7-4430-B861-C0650D235038}">
      <dsp:nvSpPr>
        <dsp:cNvPr id="0" name=""/>
        <dsp:cNvSpPr/>
      </dsp:nvSpPr>
      <dsp:spPr>
        <a:xfrm>
          <a:off x="4884055" y="2772950"/>
          <a:ext cx="1685136" cy="1762961"/>
        </a:xfrm>
        <a:prstGeom prst="ellipse">
          <a:avLst/>
        </a:prstGeom>
        <a:gradFill rotWithShape="0">
          <a:gsLst>
            <a:gs pos="0">
              <a:schemeClr val="accent4">
                <a:hueOff val="-1669348"/>
                <a:satOff val="12289"/>
                <a:lumOff val="-13726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1669348"/>
                <a:satOff val="12289"/>
                <a:lumOff val="-13726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Coordenação da UAP </a:t>
          </a:r>
          <a:endParaRPr lang="pt-BR" sz="1600" kern="1200" dirty="0"/>
        </a:p>
      </dsp:txBody>
      <dsp:txXfrm>
        <a:off x="5130837" y="3031130"/>
        <a:ext cx="1191572" cy="1246601"/>
      </dsp:txXfrm>
    </dsp:sp>
    <dsp:sp modelId="{95D79D12-88AC-46D6-A6CD-EDDF77EE7FD7}">
      <dsp:nvSpPr>
        <dsp:cNvPr id="0" name=""/>
        <dsp:cNvSpPr/>
      </dsp:nvSpPr>
      <dsp:spPr>
        <a:xfrm rot="5537752">
          <a:off x="6726977" y="3553275"/>
          <a:ext cx="549342" cy="304548"/>
        </a:xfrm>
        <a:prstGeom prst="triangle">
          <a:avLst/>
        </a:prstGeom>
        <a:gradFill rotWithShape="0">
          <a:gsLst>
            <a:gs pos="0">
              <a:schemeClr val="accent4">
                <a:hueOff val="-1947573"/>
                <a:satOff val="14337"/>
                <a:lumOff val="-1601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1947573"/>
                <a:satOff val="14337"/>
                <a:lumOff val="-1601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B54E1-A2BB-4E22-8850-96CC79D9F765}">
      <dsp:nvSpPr>
        <dsp:cNvPr id="0" name=""/>
        <dsp:cNvSpPr/>
      </dsp:nvSpPr>
      <dsp:spPr>
        <a:xfrm>
          <a:off x="7416826" y="3081186"/>
          <a:ext cx="1443828" cy="1339903"/>
        </a:xfrm>
        <a:prstGeom prst="ellipse">
          <a:avLst/>
        </a:prstGeom>
        <a:gradFill rotWithShape="0">
          <a:gsLst>
            <a:gs pos="0">
              <a:schemeClr val="accent4">
                <a:hueOff val="-2003218"/>
                <a:satOff val="14747"/>
                <a:lumOff val="-16471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2003218"/>
                <a:satOff val="14747"/>
                <a:lumOff val="-16471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Desafios sobre a permanência e êxito </a:t>
          </a:r>
          <a:endParaRPr lang="pt-BR" sz="1500" kern="1200" dirty="0"/>
        </a:p>
      </dsp:txBody>
      <dsp:txXfrm>
        <a:off x="7628270" y="3277410"/>
        <a:ext cx="1020940" cy="947455"/>
      </dsp:txXfrm>
    </dsp:sp>
    <dsp:sp modelId="{38383C31-AE17-4161-871A-03FA0C4E6165}">
      <dsp:nvSpPr>
        <dsp:cNvPr id="0" name=""/>
        <dsp:cNvSpPr/>
      </dsp:nvSpPr>
      <dsp:spPr>
        <a:xfrm>
          <a:off x="7864069" y="2588210"/>
          <a:ext cx="549342" cy="304548"/>
        </a:xfrm>
        <a:prstGeom prst="triangle">
          <a:avLst/>
        </a:prstGeom>
        <a:gradFill rotWithShape="0">
          <a:gsLst>
            <a:gs pos="0">
              <a:schemeClr val="accent4">
                <a:hueOff val="-2337087"/>
                <a:satOff val="17205"/>
                <a:lumOff val="-19216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2337087"/>
                <a:satOff val="17205"/>
                <a:lumOff val="-19216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2AEBDA-7B99-4D94-BAD7-950DAE3598D7}">
      <dsp:nvSpPr>
        <dsp:cNvPr id="0" name=""/>
        <dsp:cNvSpPr/>
      </dsp:nvSpPr>
      <dsp:spPr>
        <a:xfrm>
          <a:off x="7353966" y="847471"/>
          <a:ext cx="1569549" cy="1569549"/>
        </a:xfrm>
        <a:prstGeom prst="ellipse">
          <a:avLst/>
        </a:prstGeom>
        <a:gradFill rotWithShape="0">
          <a:gsLst>
            <a:gs pos="0">
              <a:schemeClr val="accent4">
                <a:hueOff val="-2337087"/>
                <a:satOff val="17205"/>
                <a:lumOff val="-19216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2337087"/>
                <a:satOff val="17205"/>
                <a:lumOff val="-19216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IF SUL: </a:t>
          </a:r>
          <a:r>
            <a:rPr lang="pt-BR" sz="1800" kern="1200" dirty="0" err="1" smtClean="0"/>
            <a:t>comparti-lhando</a:t>
          </a:r>
          <a:endParaRPr lang="pt-BR" sz="1800" kern="1200" dirty="0"/>
        </a:p>
      </dsp:txBody>
      <dsp:txXfrm>
        <a:off x="7583821" y="1077326"/>
        <a:ext cx="1109839" cy="1109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24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3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35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2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0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13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69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5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EF314F-341F-4FAD-8AAF-F91E89A90E6A}" type="datetimeFigureOut">
              <a:rPr lang="pt-BR" smtClean="0"/>
              <a:pPr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497269-2470-42C2-A451-73A9E4D7AF6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3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900" dirty="0" smtClean="0"/>
              <a:t>A complexidade da permanência e do êxito: percursos da pesquisa no IF Farroupilha à prática na UFSM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r>
              <a:rPr lang="pt-BR" dirty="0" err="1" smtClean="0"/>
              <a:t>Ms</a:t>
            </a:r>
            <a:r>
              <a:rPr lang="pt-BR" dirty="0" smtClean="0"/>
              <a:t>. </a:t>
            </a:r>
            <a:r>
              <a:rPr lang="pt-BR" dirty="0" err="1" smtClean="0"/>
              <a:t>Rozieli</a:t>
            </a:r>
            <a:r>
              <a:rPr lang="pt-BR" dirty="0" smtClean="0"/>
              <a:t> </a:t>
            </a:r>
            <a:r>
              <a:rPr lang="pt-BR" dirty="0" err="1" smtClean="0"/>
              <a:t>Bovolini</a:t>
            </a:r>
            <a:r>
              <a:rPr lang="pt-BR" dirty="0" smtClean="0"/>
              <a:t> Silveira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0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Além disso, foi possível analisar que </a:t>
            </a:r>
            <a:r>
              <a:rPr lang="pt-BR" b="1" dirty="0" smtClean="0"/>
              <a:t>o vínculo no Trabalho Pedagógico é marcado pelo distanciamento afetivo e o disciplinamento, embora houvesse movimentos de acolhimento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Considerando que a decisão </a:t>
            </a:r>
            <a:r>
              <a:rPr lang="pt-BR" dirty="0"/>
              <a:t>de permanecer na escola, também é reflexo de uma boa rede de relacionamento com colegas e professores, ou seja, </a:t>
            </a:r>
            <a:r>
              <a:rPr lang="pt-BR" b="1" u="sng" dirty="0"/>
              <a:t>quanto maior for o engajamento social e acadêmico do estudante, maiores as chances de permanecer na escola até a conclusão do seu nível de ensino.</a:t>
            </a:r>
            <a:r>
              <a:rPr lang="pt-BR" u="sng" dirty="0"/>
              <a:t> </a:t>
            </a:r>
            <a:r>
              <a:rPr lang="pt-BR" dirty="0"/>
              <a:t>Isso explica a hipótese de que a evasão é um processo progressivo e contínuo de desengajamento das atividades acadêmicas e até mesmo da comunidade </a:t>
            </a:r>
            <a:r>
              <a:rPr lang="pt-BR" dirty="0" smtClean="0"/>
              <a:t>escolar (LUSCHER E DORE, 2011).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Sobre o acesso, a permanência e a conclusão:</a:t>
            </a:r>
          </a:p>
          <a:p>
            <a:pPr algn="just"/>
            <a:r>
              <a:rPr lang="pt-BR" dirty="0"/>
              <a:t>O acesso foi ampliado significativamente após 2008, porém ainda não </a:t>
            </a:r>
            <a:r>
              <a:rPr lang="pt-BR" dirty="0" smtClean="0"/>
              <a:t>há garantias de </a:t>
            </a:r>
            <a:r>
              <a:rPr lang="pt-BR" dirty="0"/>
              <a:t>condições para permanência, a aprendizagem e assim, a conclusão do curso.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Como demonstrou o Acórdão do TCU 506/2013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Em </a:t>
            </a:r>
            <a:r>
              <a:rPr lang="pt-BR" dirty="0"/>
              <a:t>contradição, nos documentos e na própria legislação que regulamenta os Institutos Federais, o compromisso social com a educação dos trabalhadores é salientado como um dos princípios dos </a:t>
            </a:r>
            <a:r>
              <a:rPr lang="pt-BR" dirty="0" err="1"/>
              <a:t>IFs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4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Dentre essas dificuldades para permanência e êxito dos estudantes, os sujeitos da pesquisa apontaram para alguns fatores como: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falta </a:t>
            </a:r>
            <a:r>
              <a:rPr lang="pt-BR" dirty="0"/>
              <a:t>de apoio nas relações familiares, infraestrutura deficitária dos </a:t>
            </a:r>
            <a:r>
              <a:rPr lang="pt-BR" i="1" dirty="0"/>
              <a:t>campi</a:t>
            </a:r>
            <a:r>
              <a:rPr lang="pt-BR" dirty="0"/>
              <a:t> e da cidade, dificuldade de adaptação, </a:t>
            </a:r>
            <a:r>
              <a:rPr lang="pt-BR" dirty="0" smtClean="0"/>
              <a:t>optar por </a:t>
            </a:r>
            <a:r>
              <a:rPr lang="pt-BR" dirty="0"/>
              <a:t>cursar somente o Ensino Médio, dificuldade de relacionamento, dificuldade com a linguagem dos professores, incompatibilidade com o trabalho, questões sociais como moradia e transporte, histórico de reprovação e lacunas de conhecimento na formação anterior. </a:t>
            </a:r>
          </a:p>
        </p:txBody>
      </p:sp>
    </p:spTree>
    <p:extLst>
      <p:ext uri="{BB962C8B-B14F-4D97-AF65-F5344CB8AC3E}">
        <p14:creationId xmlns:p14="http://schemas.microsoft.com/office/powerpoint/2010/main" val="20914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Esses fatores vão ao encontro dos achados de </a:t>
            </a:r>
            <a:r>
              <a:rPr lang="pt-BR" dirty="0" err="1" smtClean="0"/>
              <a:t>Dore</a:t>
            </a:r>
            <a:r>
              <a:rPr lang="pt-BR" dirty="0" smtClean="0"/>
              <a:t>, Sales e Castro (2014), que classificaram em: fatores individuais do estudante e fatores internos e externos à instituição. </a:t>
            </a:r>
          </a:p>
          <a:p>
            <a:pPr algn="just"/>
            <a:r>
              <a:rPr lang="pt-BR" dirty="0" smtClean="0"/>
              <a:t>Uma parte desses fatores é originária das relações estabelecidas entre estudantes, professores e técnico-administrativos, do Trabalho Pedagógico realizado.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Nos fatores “dificuldade de adaptação, dificuldade de relacionamento, dificuldade com a linguagem dos professores” é possível perceber a relação direta entre o T.P. e os fatores que levam ao fracasso escolar.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0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Em relação às </a:t>
            </a:r>
            <a:r>
              <a:rPr lang="pt-BR" b="1" dirty="0"/>
              <a:t>concepções sobre a permanência e êxito</a:t>
            </a:r>
            <a:r>
              <a:rPr lang="pt-BR" dirty="0"/>
              <a:t>, os discursos foram desde a conclusão no tempo previsto no PPC, ou seja, sem reprovações, até concepções que elegiam a aprendizagem como o elemento central para a permanência e êxito dos estudantes, além da garantia da socialização.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estudantes, quando questionados sobre os sentidos da palavra êxito, num maior número relacionaram com </a:t>
            </a:r>
            <a:r>
              <a:rPr lang="pt-BR" b="1" dirty="0"/>
              <a:t>o sucesso na vida acadêmica e social</a:t>
            </a:r>
            <a:r>
              <a:rPr lang="pt-BR" dirty="0"/>
              <a:t> e em menor recorrência aos objetivos e aos conhecimentos.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1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Sobre as ações desenvolvidas no PPE foi possível observar duas categorias de ações: </a:t>
            </a:r>
            <a:r>
              <a:rPr lang="pt-BR" b="1" dirty="0"/>
              <a:t>as ações práticas e as ações reflexivas.</a:t>
            </a:r>
            <a:r>
              <a:rPr lang="pt-BR" dirty="0"/>
              <a:t> As ações práticas vão ao encontro de </a:t>
            </a:r>
            <a:r>
              <a:rPr lang="pt-BR" b="1" u="sng" dirty="0"/>
              <a:t>estratégias mais objetivas de intervenção</a:t>
            </a:r>
            <a:r>
              <a:rPr lang="pt-BR" dirty="0"/>
              <a:t>, como monitorias, recuperações paralelas, entre outras e as </a:t>
            </a:r>
            <a:r>
              <a:rPr lang="pt-BR" b="1" u="sng" dirty="0"/>
              <a:t>ações reflexivas </a:t>
            </a:r>
            <a:r>
              <a:rPr lang="pt-BR" dirty="0"/>
              <a:t>dão conta dos processos de formação de professores, encontro com as famílias, etc.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Essa </a:t>
            </a:r>
            <a:r>
              <a:rPr lang="pt-BR" dirty="0"/>
              <a:t>última tem como objetivo a reflexão sobre as concepções </a:t>
            </a:r>
            <a:r>
              <a:rPr lang="pt-BR" dirty="0" smtClean="0"/>
              <a:t>de permanência </a:t>
            </a:r>
            <a:r>
              <a:rPr lang="pt-BR" dirty="0"/>
              <a:t>e êxito, aprendizagem, desenvolvimento humano, evasão, retenção, etc.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É </a:t>
            </a:r>
            <a:r>
              <a:rPr lang="pt-BR" dirty="0"/>
              <a:t>a partir das ações reflexivas a possibilidade da práxis, ou seja, é necessária </a:t>
            </a:r>
            <a:r>
              <a:rPr lang="pt-BR" b="1" dirty="0"/>
              <a:t>a reflexão sobre próprias ações do programa</a:t>
            </a:r>
            <a:r>
              <a:rPr lang="pt-BR" dirty="0"/>
              <a:t>, bem como as concepções sobre a educação ofertada pelos </a:t>
            </a:r>
            <a:r>
              <a:rPr lang="pt-BR" dirty="0" err="1"/>
              <a:t>IFs</a:t>
            </a:r>
            <a:r>
              <a:rPr lang="pt-BR" dirty="0"/>
              <a:t> e o Trabalho Pedagógico realizado nos cursos integrados e subsequentes, foco </a:t>
            </a:r>
            <a:r>
              <a:rPr lang="pt-BR" dirty="0" smtClean="0"/>
              <a:t>do </a:t>
            </a:r>
            <a:r>
              <a:rPr lang="pt-BR" dirty="0"/>
              <a:t>estudo, para um novo movimento de 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7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Levando em consideração essas concepções sobre EPT e essas duas formas de ensino, observou-se os índices de evasão e retenção nas duas modalidades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Nos Cursos Integrados, os índices de evasão são relativamente baixos e os índices de retenção são mais </a:t>
            </a:r>
            <a:r>
              <a:rPr lang="pt-BR" dirty="0" smtClean="0"/>
              <a:t>altos. </a:t>
            </a:r>
            <a:r>
              <a:rPr lang="pt-BR" dirty="0"/>
              <a:t>Nos Cursos Subsequentes os índices de evasão e de retenção </a:t>
            </a:r>
            <a:r>
              <a:rPr lang="pt-BR" dirty="0" smtClean="0"/>
              <a:t>são igualmente altos.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Os entrevistados em grande parte relataram o envolvimento maior com os </a:t>
            </a:r>
            <a:r>
              <a:rPr lang="pt-BR" b="1" dirty="0"/>
              <a:t>Cursos Integrados </a:t>
            </a:r>
            <a:r>
              <a:rPr lang="pt-BR" dirty="0"/>
              <a:t>na proposição de ações e um cuidado maior da instituição para com esse público.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 </a:t>
            </a:r>
            <a:r>
              <a:rPr lang="pt-BR" dirty="0"/>
              <a:t>em contrapartida, nos </a:t>
            </a:r>
            <a:r>
              <a:rPr lang="pt-BR" b="1" dirty="0"/>
              <a:t>Cursos Subsequentes</a:t>
            </a:r>
            <a:r>
              <a:rPr lang="pt-BR" dirty="0"/>
              <a:t>, há uma maior necessidade de envolvimento entre professor e estudante, para a aquisição dos conhecimentos.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5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S</a:t>
            </a:r>
            <a:r>
              <a:rPr lang="pt-BR" dirty="0" smtClean="0"/>
              <a:t>obre </a:t>
            </a:r>
            <a:r>
              <a:rPr lang="pt-BR" dirty="0"/>
              <a:t>o </a:t>
            </a:r>
            <a:r>
              <a:rPr lang="pt-BR" b="1" dirty="0"/>
              <a:t>perfil dos estudantes dos cursos técnicos integrados e subsequentes</a:t>
            </a:r>
            <a:r>
              <a:rPr lang="pt-BR" dirty="0"/>
              <a:t>, dos dois </a:t>
            </a:r>
            <a:r>
              <a:rPr lang="pt-BR" i="1" dirty="0"/>
              <a:t>campi</a:t>
            </a:r>
            <a:r>
              <a:rPr lang="pt-BR" dirty="0"/>
              <a:t> </a:t>
            </a:r>
            <a:r>
              <a:rPr lang="pt-BR" dirty="0" smtClean="0"/>
              <a:t>pesquisados: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Uma </a:t>
            </a:r>
            <a:r>
              <a:rPr lang="pt-BR" dirty="0"/>
              <a:t>grande maioria são estudantes que realizaram sua </a:t>
            </a:r>
            <a:r>
              <a:rPr lang="pt-BR" u="sng" dirty="0"/>
              <a:t>formação anterior em escolas públicas </a:t>
            </a:r>
            <a:r>
              <a:rPr lang="pt-BR" dirty="0"/>
              <a:t>e que atualmente </a:t>
            </a:r>
            <a:r>
              <a:rPr lang="pt-BR" u="sng" dirty="0"/>
              <a:t>não trabalham</a:t>
            </a:r>
            <a:r>
              <a:rPr lang="pt-BR" dirty="0"/>
              <a:t>. Um quantitativo significativo, </a:t>
            </a:r>
            <a:r>
              <a:rPr lang="pt-BR" u="sng" dirty="0"/>
              <a:t>42% e 33,7% dos pais e mães dos estudantes, não concluíram o ensino fundamental</a:t>
            </a:r>
            <a:r>
              <a:rPr lang="pt-BR" dirty="0"/>
              <a:t>.  A maioria das famílias, </a:t>
            </a:r>
            <a:r>
              <a:rPr lang="pt-BR" u="sng" dirty="0"/>
              <a:t>58,36%, recebem menos de 0,5 até 1,5 salário mínimo por pessoa </a:t>
            </a:r>
            <a:r>
              <a:rPr lang="pt-BR" dirty="0"/>
              <a:t>e dentre os benefícios que os estudantes mencionaram receber, o primeiro é o </a:t>
            </a:r>
            <a:r>
              <a:rPr lang="pt-BR" u="sng" dirty="0"/>
              <a:t>auxílio permanência.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partir desses dados é possível perceber que os estudantes que ingressam nos </a:t>
            </a:r>
            <a:r>
              <a:rPr lang="pt-BR" i="1" dirty="0"/>
              <a:t>Campi</a:t>
            </a:r>
            <a:r>
              <a:rPr lang="pt-BR" dirty="0"/>
              <a:t> pesquisados são estudantes da classe trabalhadora. </a:t>
            </a:r>
            <a:endParaRPr lang="pt-BR" dirty="0" smtClean="0"/>
          </a:p>
          <a:p>
            <a:pPr algn="just"/>
            <a:r>
              <a:rPr lang="pt-BR" dirty="0" smtClean="0"/>
              <a:t>Nesse </a:t>
            </a:r>
            <a:r>
              <a:rPr lang="pt-BR" dirty="0"/>
              <a:t>aspecto, </a:t>
            </a:r>
            <a:r>
              <a:rPr lang="pt-BR" u="sng" dirty="0"/>
              <a:t>do acesso</a:t>
            </a:r>
            <a:r>
              <a:rPr lang="pt-BR" dirty="0"/>
              <a:t>, poderia se confirmar que a realidade está condizente com a política educacional.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política de permanência e êxito está diretamente relacionada com a efetividade da política dos </a:t>
            </a:r>
            <a:r>
              <a:rPr lang="pt-BR" dirty="0" err="1"/>
              <a:t>IFs</a:t>
            </a:r>
            <a:r>
              <a:rPr lang="pt-BR" dirty="0"/>
              <a:t>, pois, além do acesso foi necessário criar o PPE para buscar a garantia à educação da classe trabalhadora.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6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TP acontece, essencialmente, pelas relações construídas e nesta pesquisa, </a:t>
            </a:r>
            <a:r>
              <a:rPr lang="pt-BR" b="1" dirty="0"/>
              <a:t>essas relações são marcadas pelo conflito, pelo distanciamento afetivo, pela fragmentação, pela burocratização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Obviamente</a:t>
            </a:r>
            <a:r>
              <a:rPr lang="pt-BR" dirty="0"/>
              <a:t>, esse movimento contraditório não é o único, outros movimentos, condizentes com a política dos Institutos Federais, evidenciam </a:t>
            </a:r>
            <a:r>
              <a:rPr lang="pt-BR" b="1" dirty="0"/>
              <a:t>o TP enquanto práxis, como por exemplo: as ações de acolhimento e os movimentos de ocupação pelos estudantes. 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46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Caminhos profissionais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369521"/>
              </p:ext>
            </p:extLst>
          </p:nvPr>
        </p:nvGraphicFramePr>
        <p:xfrm>
          <a:off x="107504" y="1600200"/>
          <a:ext cx="892899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7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relações no Trabalho Pedagógico ocorrem de </a:t>
            </a:r>
            <a:r>
              <a:rPr lang="pt-BR" b="1" u="sng" dirty="0"/>
              <a:t>duas formas observadas na pesquisa</a:t>
            </a:r>
            <a:r>
              <a:rPr lang="pt-BR" dirty="0"/>
              <a:t>, de uma forma, quando o estudante sente-se acolhido pela instituição, tem garantias sobre a aprendizagem e sua construção como cidadão ou </a:t>
            </a:r>
            <a:endParaRPr lang="pt-BR" dirty="0" smtClean="0"/>
          </a:p>
          <a:p>
            <a:pPr algn="just"/>
            <a:r>
              <a:rPr lang="pt-BR" dirty="0" smtClean="0"/>
              <a:t>quando </a:t>
            </a:r>
            <a:r>
              <a:rPr lang="pt-BR" dirty="0"/>
              <a:t>as relações no T.P. estão condizentes com o sistema de produção, selecionando os mais “aptos” e aqueles que </a:t>
            </a:r>
            <a:r>
              <a:rPr lang="pt-BR" dirty="0" smtClean="0"/>
              <a:t> </a:t>
            </a:r>
            <a:r>
              <a:rPr lang="pt-BR" dirty="0"/>
              <a:t>se adéquam aos sistemas de avaliação, de comportamento e de disciplina.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960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TP assume duas possibilidades, uma relacionada ao fazer do estudante </a:t>
            </a:r>
            <a:r>
              <a:rPr lang="pt-BR" b="1" dirty="0"/>
              <a:t>objeto e outra, sujeito</a:t>
            </a:r>
            <a:r>
              <a:rPr lang="pt-BR" dirty="0"/>
              <a:t>. O TP organizado conforme a escola capitalista, ou seja, que preze pelo disciplinamento e a empregabilidade (FRIZZO, RIBAS e FERREIRA, 2013) terá como resultado e processo a evasão e a retenção. A lógica de que os </a:t>
            </a:r>
            <a:r>
              <a:rPr lang="pt-BR" b="1" dirty="0"/>
              <a:t>“melhores vencem” </a:t>
            </a:r>
            <a:r>
              <a:rPr lang="pt-BR" dirty="0"/>
              <a:t>estará perfeitamente condizente com a escola capitalista.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Nesse </a:t>
            </a:r>
            <a:r>
              <a:rPr lang="pt-BR" dirty="0"/>
              <a:t>caso, os estudantes, evadidos e </a:t>
            </a:r>
            <a:r>
              <a:rPr lang="pt-BR" dirty="0" smtClean="0"/>
              <a:t>reprovados </a:t>
            </a:r>
            <a:r>
              <a:rPr lang="pt-BR" dirty="0"/>
              <a:t>são os que não foram suficientemente </a:t>
            </a:r>
            <a:r>
              <a:rPr lang="pt-BR" dirty="0" err="1"/>
              <a:t>disciplinarizados</a:t>
            </a:r>
            <a:r>
              <a:rPr lang="pt-BR" dirty="0"/>
              <a:t> e nem considerados os melhores. </a:t>
            </a:r>
          </a:p>
          <a:p>
            <a:pPr marL="0" indent="0" algn="just">
              <a:buNone/>
            </a:pPr>
            <a:r>
              <a:rPr lang="pt-BR" dirty="0"/>
              <a:t>Como Freitas (1995) descreve, esse processo vai desde a manutenção provisória para a exclusão, até a eliminação propriamente dita, quando é negado o direito à educação, aos trabalhadores.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7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Horizontes: </a:t>
            </a:r>
          </a:p>
          <a:p>
            <a:pPr algn="just"/>
            <a:r>
              <a:rPr lang="pt-BR" dirty="0" smtClean="0"/>
              <a:t>Grande parte </a:t>
            </a:r>
            <a:r>
              <a:rPr lang="pt-BR" dirty="0"/>
              <a:t>dos sujeitos da escola sejam tomados pela </a:t>
            </a:r>
            <a:r>
              <a:rPr lang="pt-BR" b="1" dirty="0"/>
              <a:t>reflexão sobre suas práticas, sobre as concepções de EPT, de permanência, de êxito e também de ser humano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Que </a:t>
            </a:r>
            <a:r>
              <a:rPr lang="pt-BR" dirty="0"/>
              <a:t>os </a:t>
            </a:r>
            <a:r>
              <a:rPr lang="pt-BR" u="sng" dirty="0"/>
              <a:t>estudantes da classe trabalhadora tenham acesso e permaneçam numa escola que ofereça conhecimentos com sentidos e que as relações no Trabalho Pedagógico sejam capazes de compreender o conflito como importante e necessário para que a práxis aconteça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65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Trabalho na Coordenação na Unidade de Apoio Pedagógico (UAP) no Centro de Ciências Naturais e Exatas (CCNE) na UFSM, desde setembro de 2017.</a:t>
            </a:r>
          </a:p>
          <a:p>
            <a:pPr algn="just"/>
            <a:r>
              <a:rPr lang="pt-BR" dirty="0" smtClean="0"/>
              <a:t>Inexistência de um trabalho anterior no CCNE, em relação a UAP. </a:t>
            </a:r>
          </a:p>
          <a:p>
            <a:pPr algn="just"/>
            <a:r>
              <a:rPr lang="pt-BR" dirty="0" smtClean="0"/>
              <a:t>Demandas iniciais: evasão e reprovação, reformula curricular (Res. 02/2015 Licenciaturas); trabalho </a:t>
            </a:r>
            <a:r>
              <a:rPr lang="pt-BR" dirty="0" smtClean="0"/>
              <a:t>articulado</a:t>
            </a:r>
            <a:r>
              <a:rPr lang="pt-BR" dirty="0" smtClean="0"/>
              <a:t> </a:t>
            </a:r>
            <a:r>
              <a:rPr lang="pt-BR" dirty="0" smtClean="0"/>
              <a:t>com coordenações de curso e Comissão Setorial de Avaliação (Avaliação docente pelo discente e Autoavaliação Institucional)</a:t>
            </a:r>
          </a:p>
          <a:p>
            <a:pPr algn="just"/>
            <a:r>
              <a:rPr lang="pt-BR" dirty="0" smtClean="0"/>
              <a:t>Atualmente a equipe da UAP é composta por 2 servidoras e 3 bolsistas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8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CCNE possui 8 departamentos, 13 cursos de graduação e 14 cursos de pós-graduação. Além disso, conta com três órgãos de apoio e três órgãos suplementares, que complementam sua estrutura e fazem sua ligação com a comunidade externa.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Cursos</a:t>
            </a:r>
            <a:r>
              <a:rPr lang="pt-BR" dirty="0" smtClean="0"/>
              <a:t>: Ciências Biológicas (licenciatura e bacharelado), Matemática (licenciatura e bacharelado), Física (licenciatura e bacharelado), Química (licenciatura e bacharelado), Geografia (licenciatura e bacharelado), Química Industrial, CTS Processos Químicos, Meteorologia, Estatística. 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5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Um grande número de salas de aulas e laboratórios compõem o Centro, onde os acadêmicos podem vivenciar atividades de ensino, pesquisa, extensão e inovação. A Unidade está localizada nos prédios 13, 16A, 17, 18, 19, 20 e 21, no Campus Sede.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1.511 estudantes da graduação (licenciatura, bacharelado e tecnólogo);</a:t>
            </a:r>
          </a:p>
          <a:p>
            <a:pPr algn="just"/>
            <a:r>
              <a:rPr lang="pt-BR" dirty="0" smtClean="0"/>
              <a:t>710 estudantes da pós-graduação (especialização, mestrado e doutorado);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Ações desenvolvidas pela UAP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Recepção </a:t>
            </a:r>
            <a:r>
              <a:rPr lang="pt-BR" dirty="0" smtClean="0"/>
              <a:t>aos calouros (roda de conversa</a:t>
            </a:r>
            <a:r>
              <a:rPr lang="pt-BR" b="1" dirty="0" smtClean="0"/>
              <a:t> “Sou estudante e agora?”, </a:t>
            </a:r>
            <a:r>
              <a:rPr lang="pt-BR" dirty="0" smtClean="0"/>
              <a:t>trataram das relações de gênero nos trotes e os serviços de apoio que a universidade dispõe)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559978" y="3846841"/>
            <a:ext cx="3308166" cy="282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Promovemos </a:t>
            </a:r>
            <a:r>
              <a:rPr lang="pt-BR" dirty="0" smtClean="0"/>
              <a:t>a roda de conversa e palestra, com temática de gênero. Pela manhã foi realizada a </a:t>
            </a:r>
            <a:r>
              <a:rPr lang="pt-BR" b="1" dirty="0" smtClean="0"/>
              <a:t>roda de conversa “Elas por Elas”</a:t>
            </a:r>
            <a:r>
              <a:rPr lang="pt-BR" dirty="0" smtClean="0"/>
              <a:t> e pela tarde, a </a:t>
            </a:r>
            <a:r>
              <a:rPr lang="pt-BR" b="1" dirty="0" smtClean="0"/>
              <a:t>palestra “Eles por Elas”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475656" y="4221088"/>
            <a:ext cx="2748004" cy="221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27984" y="4221088"/>
            <a:ext cx="2827517" cy="2218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Oficina </a:t>
            </a:r>
            <a:r>
              <a:rPr lang="pt-BR" b="1" dirty="0" smtClean="0"/>
              <a:t>de organização do tempo e métodos de estudo</a:t>
            </a:r>
            <a:r>
              <a:rPr lang="pt-BR" dirty="0" smtClean="0"/>
              <a:t>, realizada em 5 encontros cada turma. A oficina foi ministrada pela coordenadora da UAP, que abordou os seguintes temas: trajetória sócio-profissional, perfil estudantil, métodos de organização do tempo e técnicas de estudos.</a:t>
            </a:r>
          </a:p>
          <a:p>
            <a:pPr algn="just"/>
            <a:r>
              <a:rPr lang="pt-BR" dirty="0" smtClean="0"/>
              <a:t>Promovemos a palestra </a:t>
            </a:r>
            <a:r>
              <a:rPr lang="pt-BR" b="1" dirty="0" smtClean="0"/>
              <a:t>“A importância da permanência do aluno trabalhador na Universidade”</a:t>
            </a:r>
            <a:r>
              <a:rPr lang="pt-BR" dirty="0" smtClean="0"/>
              <a:t>, com a presença de pesquisadores da UFSM, UFRGS, representação estudantil e da PRAE.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Promovemos </a:t>
            </a:r>
            <a:r>
              <a:rPr lang="pt-BR" dirty="0" smtClean="0"/>
              <a:t>a roda de conversa </a:t>
            </a:r>
            <a:r>
              <a:rPr lang="pt-BR" b="1" dirty="0" smtClean="0"/>
              <a:t>“Ansiedade e pressões no ambiente acadêmico”</a:t>
            </a:r>
            <a:r>
              <a:rPr lang="pt-BR" dirty="0" smtClean="0"/>
              <a:t>, com a participação das servidoras Clarissa </a:t>
            </a:r>
            <a:r>
              <a:rPr lang="pt-BR" dirty="0" err="1" smtClean="0"/>
              <a:t>Magnano</a:t>
            </a:r>
            <a:r>
              <a:rPr lang="pt-BR" dirty="0" smtClean="0"/>
              <a:t> e Juliana </a:t>
            </a:r>
            <a:r>
              <a:rPr lang="pt-BR" dirty="0" err="1" smtClean="0"/>
              <a:t>Warth</a:t>
            </a:r>
            <a:r>
              <a:rPr lang="pt-BR" dirty="0" smtClean="0"/>
              <a:t>, da UAP do CCS.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roda de conversa abordou os principais sintomas sobre a ansiedade, bem como estratégias para lidar com as pressões do cotidiano.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Iniciamos pela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/>
              <a:t>O </a:t>
            </a:r>
            <a:r>
              <a:rPr lang="pt-BR" sz="2800" b="1" dirty="0"/>
              <a:t>PROGRAMA PERMANÊNCIA E ÊXITO NO INSTITUTO FEDERAL FARROUPILHA: TRABALHO PEDAGÓGICO E FRACASSO </a:t>
            </a:r>
            <a:r>
              <a:rPr lang="pt-BR" sz="2800" b="1" dirty="0" smtClean="0"/>
              <a:t>ESCOLAR (2017)</a:t>
            </a:r>
          </a:p>
          <a:p>
            <a:pPr marL="0" indent="0" algn="ctr">
              <a:buNone/>
            </a:pPr>
            <a:endParaRPr lang="pt-BR" sz="2800" b="1" dirty="0"/>
          </a:p>
          <a:p>
            <a:pPr marL="0" indent="0" algn="ctr">
              <a:buNone/>
            </a:pPr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/>
              <a:t>Programa de Pós-graduação em Educação Profissional e Tecnológica- CTISM UFSM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7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Recepção </a:t>
            </a:r>
            <a:r>
              <a:rPr lang="pt-BR" dirty="0" smtClean="0"/>
              <a:t>aos calouros do 2º semestre (Cursos de Física e Matemática noturnos)</a:t>
            </a:r>
          </a:p>
          <a:p>
            <a:pPr algn="just"/>
            <a:r>
              <a:rPr lang="pt-BR" dirty="0" smtClean="0"/>
              <a:t>A recepção contou com uma conversa com as professoras </a:t>
            </a:r>
            <a:r>
              <a:rPr lang="pt-BR" dirty="0" err="1" smtClean="0"/>
              <a:t>Inés</a:t>
            </a:r>
            <a:r>
              <a:rPr lang="pt-BR" dirty="0" smtClean="0"/>
              <a:t> </a:t>
            </a:r>
            <a:r>
              <a:rPr lang="pt-BR" dirty="0" err="1" smtClean="0"/>
              <a:t>Sauerwein</a:t>
            </a:r>
            <a:r>
              <a:rPr lang="pt-BR" dirty="0" smtClean="0"/>
              <a:t> e Maria Cecília </a:t>
            </a:r>
            <a:r>
              <a:rPr lang="pt-BR" dirty="0" err="1" smtClean="0"/>
              <a:t>Santarosa</a:t>
            </a:r>
            <a:r>
              <a:rPr lang="pt-BR" dirty="0" smtClean="0"/>
              <a:t>, que trataram da </a:t>
            </a:r>
            <a:r>
              <a:rPr lang="pt-BR" b="1" dirty="0" smtClean="0"/>
              <a:t>trajetória docente</a:t>
            </a:r>
            <a:r>
              <a:rPr lang="pt-BR" dirty="0" smtClean="0"/>
              <a:t>. Na quinta-feira, o tema foi </a:t>
            </a:r>
            <a:r>
              <a:rPr lang="pt-BR" b="1" dirty="0" smtClean="0"/>
              <a:t>“Cheguei na Universidade e agora?”</a:t>
            </a:r>
            <a:r>
              <a:rPr lang="pt-BR" dirty="0" smtClean="0"/>
              <a:t>, com a fala do Pró-reitor em Assuntos Estudantis. </a:t>
            </a:r>
          </a:p>
          <a:p>
            <a:pPr algn="just"/>
            <a:r>
              <a:rPr lang="pt-BR" dirty="0" smtClean="0"/>
              <a:t>Ainda em agosto promovemos o </a:t>
            </a:r>
            <a:r>
              <a:rPr lang="pt-BR" b="1" dirty="0" smtClean="0"/>
              <a:t>Café com o CHEGA</a:t>
            </a:r>
            <a:r>
              <a:rPr lang="pt-BR" dirty="0" smtClean="0"/>
              <a:t>. O objetivo foi apresentar o grupo para a comunidade acadêmica, as atividades já desenvolvidas e planejadas para 2018.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No </a:t>
            </a:r>
            <a:r>
              <a:rPr lang="pt-BR" dirty="0" smtClean="0"/>
              <a:t>mês de Setembro em alusão à </a:t>
            </a:r>
            <a:r>
              <a:rPr lang="pt-BR" b="1" dirty="0" smtClean="0"/>
              <a:t>Semana Farroupilha</a:t>
            </a:r>
            <a:r>
              <a:rPr lang="pt-BR" dirty="0" smtClean="0"/>
              <a:t> foram produzidos, em conjunto com o NDI, os conteúdos que embasaram as três matérias veiculadas no site da UFSM: </a:t>
            </a:r>
            <a:r>
              <a:rPr lang="pt-BR" u="sng" dirty="0" smtClean="0"/>
              <a:t>“Outras vozes e perspectivas do ser gaúcho”; “Por que esquecemos dos Lanceiros Negros?”; “O que as notícias nos contam sobre a cultura gaúcha?”</a:t>
            </a:r>
            <a:r>
              <a:rPr lang="pt-BR" dirty="0" smtClean="0"/>
              <a:t>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setembro iniciou-se a </a:t>
            </a:r>
            <a:r>
              <a:rPr lang="pt-BR" b="1" dirty="0" smtClean="0"/>
              <a:t>3ª edição da oficina de planejamento dos estudos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 imagem pode conter: 16 pessoas, pessoas sentadas e multidÃ£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20552"/>
            <a:ext cx="3638550" cy="22899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Outubro</a:t>
            </a:r>
          </a:p>
          <a:p>
            <a:pPr algn="just"/>
            <a:r>
              <a:rPr lang="pt-BR" dirty="0" smtClean="0"/>
              <a:t>Em outubro aconteceu a </a:t>
            </a:r>
            <a:r>
              <a:rPr lang="pt-BR" b="1" dirty="0" smtClean="0"/>
              <a:t>XVII Semana Acadêmica Integrada do CCNE</a:t>
            </a:r>
            <a:r>
              <a:rPr lang="pt-BR" dirty="0" smtClean="0"/>
              <a:t>. A programação contou com temas específicos de cada área do conhecimento e temas transversais que integraram todos os cursos. </a:t>
            </a:r>
          </a:p>
          <a:p>
            <a:pPr algn="just"/>
            <a:r>
              <a:rPr lang="pt-BR" dirty="0" smtClean="0"/>
              <a:t>Os </a:t>
            </a:r>
            <a:r>
              <a:rPr lang="pt-BR" b="1" dirty="0" smtClean="0"/>
              <a:t>temas </a:t>
            </a:r>
            <a:r>
              <a:rPr lang="pt-BR" b="1" dirty="0" smtClean="0"/>
              <a:t>integradores</a:t>
            </a:r>
            <a:r>
              <a:rPr lang="pt-BR" b="1" dirty="0" smtClean="0"/>
              <a:t> </a:t>
            </a:r>
            <a:r>
              <a:rPr lang="pt-BR" dirty="0" smtClean="0"/>
              <a:t>foram: </a:t>
            </a:r>
            <a:r>
              <a:rPr lang="pt-BR" dirty="0" smtClean="0"/>
              <a:t>saúde mental, relações étnico-raciais, gênero e método científico.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Em outubro lançamos a campanha </a:t>
            </a:r>
            <a:r>
              <a:rPr lang="pt-BR" b="1" dirty="0" smtClean="0"/>
              <a:t>“Cartas ao meu professor”</a:t>
            </a:r>
            <a:r>
              <a:rPr lang="pt-BR" dirty="0" smtClean="0"/>
              <a:t>, que tinha como objetivo que os estudantes manifestassem a gratidão pelos/as professores/as que fazem a diferença na vida deles, enquanto estudantes.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caixa ficou no hall do prédio 13. As cartas foram entregues aos docentes, gravado um vídeo e utilizado na recepção aos calouros de 2019.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VÍDEO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 imagem pode conter: 1 pesso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2827517" cy="283066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4" cy="4224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No </a:t>
            </a:r>
            <a:r>
              <a:rPr lang="pt-BR" dirty="0" smtClean="0"/>
              <a:t>mês de novembro organizamos o evento</a:t>
            </a:r>
            <a:r>
              <a:rPr lang="pt-BR" b="1" dirty="0" smtClean="0"/>
              <a:t> “Intelectuais negras e negros nas Ciências Naturais e Exatas: abordando uma ciência contra-hegemônica”</a:t>
            </a:r>
            <a:r>
              <a:rPr lang="pt-BR" dirty="0" smtClean="0"/>
              <a:t>. O evento ocorreu durante os dias 19, 20 e 21 de novembro. </a:t>
            </a:r>
          </a:p>
        </p:txBody>
      </p:sp>
      <p:pic>
        <p:nvPicPr>
          <p:cNvPr id="5" name="Imagem 4" descr="IMG_8972 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3645024"/>
            <a:ext cx="2566090" cy="1606164"/>
          </a:xfrm>
          <a:prstGeom prst="rect">
            <a:avLst/>
          </a:prstGeom>
        </p:spPr>
      </p:pic>
      <p:pic>
        <p:nvPicPr>
          <p:cNvPr id="6" name="Imagem 5" descr="IMG_8925 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960" y="5299545"/>
            <a:ext cx="2557173" cy="155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Ações ao longo do ano</a:t>
            </a:r>
          </a:p>
          <a:p>
            <a:r>
              <a:rPr lang="pt-BR" b="1" dirty="0" smtClean="0"/>
              <a:t>Acompanhamentos pedagógicos</a:t>
            </a:r>
            <a:endParaRPr lang="pt-BR" dirty="0" smtClean="0"/>
          </a:p>
          <a:p>
            <a:r>
              <a:rPr lang="pt-BR" b="1" dirty="0" smtClean="0"/>
              <a:t>Relacionamento com </a:t>
            </a:r>
            <a:r>
              <a:rPr lang="pt-BR" b="1" dirty="0" err="1" smtClean="0"/>
              <a:t>DAs</a:t>
            </a:r>
            <a:r>
              <a:rPr lang="pt-BR" b="1" dirty="0" smtClean="0"/>
              <a:t>, professores e coordenadores</a:t>
            </a:r>
            <a:endParaRPr lang="pt-BR" dirty="0" smtClean="0"/>
          </a:p>
          <a:p>
            <a:r>
              <a:rPr lang="pt-BR" b="1" dirty="0" smtClean="0"/>
              <a:t>Entrevistas de acolhimento aos calouros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à </a:t>
            </a:r>
            <a:r>
              <a:rPr lang="pt-BR" dirty="0" smtClean="0"/>
              <a:t>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Recepção aos calouros 2019/1</a:t>
            </a:r>
            <a:endParaRPr lang="pt-BR" dirty="0" smtClean="0"/>
          </a:p>
          <a:p>
            <a:pPr algn="just"/>
            <a:r>
              <a:rPr lang="pt-BR" dirty="0" smtClean="0"/>
              <a:t>Promovemos a recepção aos calouros dos estudantes do CCNE, em dois dias 11 e 12 de março. No primeiro dia recebemos os estudantes dos cursos diurnos e noturno, com a </a:t>
            </a:r>
            <a:r>
              <a:rPr lang="pt-BR" b="1" dirty="0" smtClean="0"/>
              <a:t>palestra “Vitiligo Reverso”, </a:t>
            </a:r>
            <a:r>
              <a:rPr lang="pt-BR" dirty="0" smtClean="0"/>
              <a:t>proferida pela professora </a:t>
            </a:r>
            <a:r>
              <a:rPr lang="pt-BR" dirty="0" err="1" smtClean="0"/>
              <a:t>Perla</a:t>
            </a:r>
            <a:r>
              <a:rPr lang="pt-BR" dirty="0" smtClean="0"/>
              <a:t> Santos. </a:t>
            </a:r>
          </a:p>
          <a:p>
            <a:pPr algn="just"/>
            <a:r>
              <a:rPr lang="pt-BR" dirty="0" smtClean="0"/>
              <a:t>O objetivo da palestra foi reafirmar o compromisso da Universidade como um espaço que valoriza a diversidade, além de </a:t>
            </a:r>
            <a:r>
              <a:rPr lang="pt-BR" b="1" u="sng" dirty="0" smtClean="0"/>
              <a:t>resgatar os espaços do negro na produção da ciência e a identidade da negritude na sociedade e na universidade</a:t>
            </a:r>
            <a:r>
              <a:rPr lang="pt-BR" dirty="0" smtClean="0"/>
              <a:t>. 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56" y="39624"/>
            <a:ext cx="3810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 teórico </a:t>
            </a:r>
            <a:br>
              <a:rPr lang="pt-BR" dirty="0"/>
            </a:br>
            <a:r>
              <a:rPr lang="pt-BR" dirty="0"/>
              <a:t>à prática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segundo dia aconteceu a atividade de </a:t>
            </a:r>
            <a:r>
              <a:rPr lang="pt-BR" b="1" dirty="0"/>
              <a:t>reconhecimento aos docentes do CCNE</a:t>
            </a:r>
            <a:r>
              <a:rPr lang="pt-BR" dirty="0"/>
              <a:t> que promovem a diferença na vida dos estudantes.  </a:t>
            </a:r>
          </a:p>
          <a:p>
            <a:r>
              <a:rPr lang="pt-BR" dirty="0" smtClean="0"/>
              <a:t>Questionados </a:t>
            </a:r>
            <a:r>
              <a:rPr lang="pt-BR" dirty="0"/>
              <a:t>sobre qual professor faz a diferença nas salas de aula do CCNE, os estudantes indicaram um professor em cada categoria e os dez mais citados concorriam as categorias Gente Boa, Papo Reto, Acolhedor, Fora da Caixa e Mito. 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57119"/>
            <a:ext cx="2857500" cy="1905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73" y="4953000"/>
            <a:ext cx="2857500" cy="1905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953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à </a:t>
            </a:r>
            <a:r>
              <a:rPr lang="pt-BR" dirty="0" smtClean="0"/>
              <a:t>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Central de Tutoria</a:t>
            </a:r>
            <a:endParaRPr lang="pt-BR" dirty="0" smtClean="0"/>
          </a:p>
          <a:p>
            <a:endParaRPr lang="pt-BR" dirty="0" smtClean="0"/>
          </a:p>
          <a:p>
            <a:pPr algn="just">
              <a:buNone/>
            </a:pPr>
            <a:r>
              <a:rPr lang="pt-BR" dirty="0" smtClean="0"/>
              <a:t>	Em março, </a:t>
            </a:r>
            <a:r>
              <a:rPr lang="pt-BR" b="1" dirty="0" smtClean="0"/>
              <a:t>inauguramos a Central de Tutoria</a:t>
            </a:r>
            <a:r>
              <a:rPr lang="pt-BR" dirty="0" smtClean="0"/>
              <a:t>, com um espaço acolhedor para receber os estudantes dos cursos do CCNE e dos demais centros. </a:t>
            </a:r>
          </a:p>
          <a:p>
            <a:pPr algn="just">
              <a:buNone/>
            </a:pPr>
            <a:r>
              <a:rPr lang="pt-BR" dirty="0" smtClean="0"/>
              <a:t>	O espaço agrega tutores da área da química, física, matemática e estatística e recebe estudantes dos diferentes cursos. </a:t>
            </a:r>
          </a:p>
          <a:p>
            <a:pPr algn="just">
              <a:buNone/>
            </a:pPr>
            <a:r>
              <a:rPr lang="pt-BR" dirty="0" smtClean="0"/>
              <a:t>	A Central de Tutoria centra-se sobre o objetivo de </a:t>
            </a:r>
            <a:r>
              <a:rPr lang="pt-BR" b="1" u="sng" dirty="0" smtClean="0"/>
              <a:t>personalizar o processo de aprendizagem, identificando as potencialidades e dificuldades de cada estudante que procura o apoio dos tutores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43" y="0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Grupo de Trabalho – Metodologias Ativas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	Ainda em 2018 iniciamos a articulação de </a:t>
            </a:r>
            <a:r>
              <a:rPr lang="pt-BR" b="1" u="sng" dirty="0" smtClean="0"/>
              <a:t>um grupo de professores com interesse na formação docente na temática das Metodologias Ativas</a:t>
            </a:r>
            <a:r>
              <a:rPr lang="pt-BR" dirty="0" smtClean="0"/>
              <a:t>. </a:t>
            </a:r>
          </a:p>
          <a:p>
            <a:pPr algn="just">
              <a:buNone/>
            </a:pPr>
            <a:r>
              <a:rPr lang="pt-BR" dirty="0" smtClean="0"/>
              <a:t>	Integramos uma parceria com o Laboratório de Metodologias Ativas, vinculado ao Programa de Pós-graduação em Educação Profissional e Tecnológica da UFSM. </a:t>
            </a:r>
          </a:p>
          <a:p>
            <a:pPr algn="just">
              <a:buNone/>
            </a:pPr>
            <a:r>
              <a:rPr lang="pt-BR" dirty="0" smtClean="0"/>
              <a:t>	Até abril, já foram desenvolvidas os seguintes temas de microaulas: Noções de Metodologias Ativas e seleção de atividades para MA; MA para atividade individual e aula prática, tendo continuidade ao longo do ano de 2019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</a:t>
            </a:r>
            <a:r>
              <a:rPr lang="pt-BR" dirty="0" smtClean="0"/>
              <a:t>pesquisa discutiu </a:t>
            </a:r>
            <a:r>
              <a:rPr lang="pt-BR" dirty="0"/>
              <a:t>a possibilidade da permanência e a conclusão com êxito dos estudantes da classe trabalhadora, que acessam a Educação Profissional e Tecnológica.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Esta </a:t>
            </a:r>
            <a:r>
              <a:rPr lang="pt-BR" dirty="0"/>
              <a:t>discussão foi realizada a partir da </a:t>
            </a:r>
            <a:r>
              <a:rPr lang="pt-BR" b="1" u="sng" dirty="0"/>
              <a:t>análise do Programa Permanência e Êxito (PPE), desenvolvido pelo Instituto Federal Farroupilha</a:t>
            </a:r>
            <a:r>
              <a:rPr lang="pt-BR" dirty="0"/>
              <a:t>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256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Acompanhamento pedagógico grupal com os calouros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abril, iniciamos o acompanhamento pedagógico grupal nas turmas com os calouros. Esse momento tem como objetivo aproximar a UAP dos estudantes ingressantes, além de </a:t>
            </a:r>
            <a:r>
              <a:rPr lang="pt-BR" b="1" dirty="0" smtClean="0"/>
              <a:t>promover o acolhimento e integração </a:t>
            </a:r>
            <a:r>
              <a:rPr lang="pt-BR" dirty="0" smtClean="0"/>
              <a:t>entre os próprios estudantes, </a:t>
            </a:r>
            <a:r>
              <a:rPr lang="pt-BR" b="1" u="sng" dirty="0" smtClean="0"/>
              <a:t>facilitando o processo de adaptação</a:t>
            </a:r>
            <a:r>
              <a:rPr lang="pt-BR" dirty="0" smtClean="0"/>
              <a:t> ao cotidiano acadêmico. As intervenções continuarão até maio.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 teórico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à </a:t>
            </a:r>
            <a:r>
              <a:rPr lang="pt-BR" dirty="0"/>
              <a:t>prática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0" y="4078914"/>
            <a:ext cx="4235698" cy="2352156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37124"/>
            <a:ext cx="3789054" cy="284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teórico à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Ainda temos um longo caminho para que garantir a permanência dos nossos estudantes.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reflexão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que cada eu posso fazer pela permanência e aprendizagem dos estudantes?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Quais são as concepções que orientam a minha prática?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coletivo que eu pertenço, quem são aqueles que compartilham da concepção que favoreça a permanência e a conclusão?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778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800" b="1" dirty="0" smtClean="0"/>
              <a:t>Muito </a:t>
            </a:r>
            <a:r>
              <a:rPr lang="pt-BR" sz="2800" b="1" dirty="0" smtClean="0"/>
              <a:t>obrigada!</a:t>
            </a:r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err="1" smtClean="0"/>
              <a:t>Rozieli</a:t>
            </a:r>
            <a:r>
              <a:rPr lang="pt-BR" dirty="0" smtClean="0"/>
              <a:t> </a:t>
            </a:r>
            <a:r>
              <a:rPr lang="pt-BR" dirty="0" err="1" smtClean="0"/>
              <a:t>Bovolini</a:t>
            </a:r>
            <a:r>
              <a:rPr lang="pt-BR" dirty="0" smtClean="0"/>
              <a:t> Silveira</a:t>
            </a:r>
          </a:p>
          <a:p>
            <a:pPr>
              <a:buNone/>
            </a:pPr>
            <a:r>
              <a:rPr lang="pt-BR" dirty="0" smtClean="0"/>
              <a:t>rozielisilveira@gmail.com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84" y="3284984"/>
            <a:ext cx="4461048" cy="34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 dissertação foi composta por cinco capítulos que trataram sobre as </a:t>
            </a:r>
            <a:r>
              <a:rPr lang="pt-BR" b="1" dirty="0" smtClean="0"/>
              <a:t>pesquisas anteriores </a:t>
            </a:r>
            <a:r>
              <a:rPr lang="pt-BR" dirty="0" smtClean="0"/>
              <a:t>sobre a permanência e êxito, fracasso escolar, evasão e retenção na EPT, </a:t>
            </a:r>
            <a:r>
              <a:rPr lang="pt-BR" b="1" dirty="0" smtClean="0"/>
              <a:t>a historicidade das políticas educacionais para a EPT</a:t>
            </a:r>
            <a:r>
              <a:rPr lang="pt-BR" dirty="0" smtClean="0"/>
              <a:t>, desde a década de 1990 até o Plano Nacional de Educação aprovado em 2014.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91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A dissertação também abordou a categoria do Trabalho e a relação com a Educação. Também é apresentada a categoria do Trabalho Pedagógico e as relações iniciais com a produção de dados desta pesquisa.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últimos capítulos abordam com maior intensidade a política institucional de permanência e êxito do IF Farroupilha e as relações no Trabalho Pedagógico.  A análise se deu, a partir da fase de elaboração, das motivações para a criação do programa até a fase da implantação.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8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BR" dirty="0" smtClean="0"/>
              <a:t>Resumo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pesquisa teve como embasamento teórico e metodológico o materialismo histórico dialético.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Foram realizadas entrevistas com os</a:t>
            </a:r>
            <a:r>
              <a:rPr lang="pt-BR" b="1" dirty="0" smtClean="0"/>
              <a:t> Coordenadores do PPE e dos Eixos Tecnológicos dos </a:t>
            </a:r>
            <a:r>
              <a:rPr lang="pt-BR" b="1" i="1" dirty="0" smtClean="0"/>
              <a:t>Campi</a:t>
            </a:r>
            <a:r>
              <a:rPr lang="pt-BR" b="1" dirty="0" smtClean="0"/>
              <a:t> de Júlio de Castilhos e São Vicente do Sul</a:t>
            </a:r>
            <a:r>
              <a:rPr lang="pt-BR" dirty="0" smtClean="0"/>
              <a:t>, observações registradas no Diário de Campo e a análise documental.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disso, os estudantes dos </a:t>
            </a:r>
            <a:r>
              <a:rPr lang="pt-BR" b="1" dirty="0" smtClean="0"/>
              <a:t>Cursos Integrados e Subsequentes </a:t>
            </a:r>
            <a:r>
              <a:rPr lang="pt-BR" dirty="0" smtClean="0"/>
              <a:t>foram convidados a responder um questionário sobre a educação no IF Farroupilha.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partir da produção de dados foi possível perceber que existe um </a:t>
            </a:r>
            <a:r>
              <a:rPr lang="pt-BR" b="1" dirty="0" smtClean="0"/>
              <a:t>dualismo de concepções sobre a EPT e diferentes posicionamentos sobre permanência e êxito</a:t>
            </a:r>
            <a:r>
              <a:rPr lang="pt-BR" dirty="0" smtClean="0"/>
              <a:t>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Embora </a:t>
            </a:r>
            <a:r>
              <a:rPr lang="pt-BR" dirty="0" smtClean="0"/>
              <a:t>a política educacional, que rege os Institutos Federais, seja marcada </a:t>
            </a:r>
            <a:r>
              <a:rPr lang="pt-BR" b="1" dirty="0" smtClean="0"/>
              <a:t>pela inclusão e justiça social</a:t>
            </a:r>
            <a:r>
              <a:rPr lang="pt-BR" dirty="0" smtClean="0"/>
              <a:t>, a realidade demonstra que ainda </a:t>
            </a:r>
            <a:r>
              <a:rPr lang="pt-BR" b="1" dirty="0" smtClean="0"/>
              <a:t>há movimentos de exclusão e eliminação</a:t>
            </a:r>
            <a:r>
              <a:rPr lang="pt-BR" dirty="0" smtClean="0"/>
              <a:t>.</a:t>
            </a:r>
          </a:p>
          <a:p>
            <a:pPr algn="just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5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da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err="1"/>
              <a:t>Rumberger</a:t>
            </a:r>
            <a:r>
              <a:rPr lang="pt-BR" dirty="0"/>
              <a:t> (2011) alerta que o poder da escola sobre a evasão poderá estar relacionada às </a:t>
            </a:r>
            <a:r>
              <a:rPr lang="pt-BR" b="1" dirty="0"/>
              <a:t>políticas institucionais, que excluem o estudante, o punindo com suspensões, expulsões ou transferências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“A Coordenadora fala que não tem como ter suspensão, mas que sejam tomadas </a:t>
            </a:r>
            <a:r>
              <a:rPr lang="pt-BR" b="1" dirty="0"/>
              <a:t>medidas educativas que os estudantes façam em frente aos outros estudantes.</a:t>
            </a:r>
            <a:r>
              <a:rPr lang="pt-BR" dirty="0"/>
              <a:t> Um exemplo é transcrever um livro nas oito primeiras páginas. Coordenadora Geral diz: “não tem como </a:t>
            </a:r>
            <a:r>
              <a:rPr lang="pt-BR" dirty="0" smtClean="0"/>
              <a:t>carpir, mas todos </a:t>
            </a:r>
            <a:r>
              <a:rPr lang="pt-BR" dirty="0"/>
              <a:t>alunos devem pegar pesado”.  Relato de um dos membros da assessoria pedagógica argumenta e sugere que </a:t>
            </a:r>
            <a:r>
              <a:rPr lang="pt-BR" b="1" dirty="0"/>
              <a:t>“conversar com os </a:t>
            </a:r>
            <a:r>
              <a:rPr lang="pt-BR" b="1" dirty="0" smtClean="0"/>
              <a:t>pais, </a:t>
            </a:r>
            <a:r>
              <a:rPr lang="pt-BR" b="1" dirty="0"/>
              <a:t>não para permanecer, mas que esse lugar não é para seu filho” </a:t>
            </a:r>
            <a:r>
              <a:rPr lang="pt-BR" dirty="0"/>
              <a:t>(Relato de reunião- Diário de Campo- Campus 1, grifo nosso).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454</TotalTime>
  <Words>2857</Words>
  <Application>Microsoft Office PowerPoint</Application>
  <PresentationFormat>Apresentação na tela (4:3)</PresentationFormat>
  <Paragraphs>199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Tw Cen MT</vt:lpstr>
      <vt:lpstr>Tw Cen MT Condensed</vt:lpstr>
      <vt:lpstr>Wingdings 3</vt:lpstr>
      <vt:lpstr>Integral</vt:lpstr>
      <vt:lpstr> A complexidade da permanência e do êxito: percursos da pesquisa no IF Farroupilha à prática na UFSM</vt:lpstr>
      <vt:lpstr>Caminhos profissionais</vt:lpstr>
      <vt:lpstr>Iniciamos pela pesquisa</vt:lpstr>
      <vt:lpstr>Resumo da pesquisa</vt:lpstr>
      <vt:lpstr>Resumo da pesquisa</vt:lpstr>
      <vt:lpstr>Resumo da pesquisa</vt:lpstr>
      <vt:lpstr>Resumo da pesquisa</vt:lpstr>
      <vt:lpstr>Resultados da pesquisa</vt:lpstr>
      <vt:lpstr>Resultados da pesquisa</vt:lpstr>
      <vt:lpstr>Resultados da pesquisa </vt:lpstr>
      <vt:lpstr>Resultados da pesquisa </vt:lpstr>
      <vt:lpstr>Resultados da pesquisa </vt:lpstr>
      <vt:lpstr>Resultados da pesquisa </vt:lpstr>
      <vt:lpstr>Resultados da pesquisa </vt:lpstr>
      <vt:lpstr>Resultados da pesquisa </vt:lpstr>
      <vt:lpstr>Resultados da pesquisa </vt:lpstr>
      <vt:lpstr>Resultados da pesquisa </vt:lpstr>
      <vt:lpstr>Resultados da pesquisa </vt:lpstr>
      <vt:lpstr>Apresentação do PowerPoint</vt:lpstr>
      <vt:lpstr>Resultados da pesquisa </vt:lpstr>
      <vt:lpstr>Resultados da pesquisa</vt:lpstr>
      <vt:lpstr>Resultados da pesquisa 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à prática</vt:lpstr>
      <vt:lpstr>Movimento teórico  à prática</vt:lpstr>
      <vt:lpstr>Movimento teórico  à prática</vt:lpstr>
      <vt:lpstr>Movimento teórico  à prática</vt:lpstr>
      <vt:lpstr>Movimento teórico à prática</vt:lpstr>
      <vt:lpstr>Movimento teórico à prática</vt:lpstr>
      <vt:lpstr>Movimento teórico  à prática</vt:lpstr>
      <vt:lpstr>Movimento teórico à prática</vt:lpstr>
      <vt:lpstr>Para reflexão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complexidade da permanência e do êxito: percursos da pesquisa no IF Farroupilha à prática na UFSM</dc:title>
  <dc:creator>user</dc:creator>
  <cp:lastModifiedBy>Windows User</cp:lastModifiedBy>
  <cp:revision>37</cp:revision>
  <dcterms:created xsi:type="dcterms:W3CDTF">2019-04-18T12:15:12Z</dcterms:created>
  <dcterms:modified xsi:type="dcterms:W3CDTF">2019-04-25T23:07:37Z</dcterms:modified>
</cp:coreProperties>
</file>