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2" r:id="rId1"/>
  </p:sldMasterIdLst>
  <p:sldIdLst>
    <p:sldId id="256" r:id="rId2"/>
    <p:sldId id="315" r:id="rId3"/>
    <p:sldId id="289" r:id="rId4"/>
    <p:sldId id="261" r:id="rId5"/>
    <p:sldId id="324" r:id="rId6"/>
    <p:sldId id="318" r:id="rId7"/>
    <p:sldId id="319" r:id="rId8"/>
    <p:sldId id="320" r:id="rId9"/>
    <p:sldId id="322" r:id="rId10"/>
    <p:sldId id="323" r:id="rId11"/>
    <p:sldId id="31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1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86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7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57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66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176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912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845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7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02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4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66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8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93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5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9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88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33457-6D32-4181-A4DA-EF919B8D3C08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00BEE8-A2A3-4A77-919A-C796FA1CF6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f-copag@ifsul.edu.br" TargetMode="External"/><Relationship Id="rId2" Type="http://schemas.openxmlformats.org/officeDocument/2006/relationships/hyperlink" Target="mailto:cadastro@ifsul.edu.b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zktfuYqmv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" y="2658969"/>
            <a:ext cx="12191999" cy="1860698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/>
              <a:t>Departamento</a:t>
            </a:r>
            <a:br>
              <a:rPr lang="pt-BR" sz="4000" b="1" dirty="0"/>
            </a:br>
            <a:r>
              <a:rPr lang="pt-BR" sz="4000" b="1" dirty="0"/>
              <a:t>de Administração de Pessoas</a:t>
            </a:r>
            <a:br>
              <a:rPr lang="pt-BR" sz="4000" b="1" dirty="0"/>
            </a:br>
            <a:r>
              <a:rPr lang="pt-BR" sz="2800" b="1" dirty="0"/>
              <a:t>(DAP)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72809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025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37" y="260498"/>
            <a:ext cx="19526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36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8496" y="624110"/>
            <a:ext cx="9856115" cy="1280890"/>
          </a:xfrm>
        </p:spPr>
        <p:txBody>
          <a:bodyPr/>
          <a:lstStyle/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43944" y="1468191"/>
            <a:ext cx="5640946" cy="4881093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Ingresso Servidor TAE</a:t>
            </a:r>
            <a:endParaRPr lang="pt-BR" dirty="0"/>
          </a:p>
          <a:p>
            <a:r>
              <a:rPr lang="pt-BR" b="1" dirty="0"/>
              <a:t>Ingresso de Professor EBTT</a:t>
            </a:r>
            <a:endParaRPr lang="pt-BR" dirty="0"/>
          </a:p>
          <a:p>
            <a:r>
              <a:rPr lang="pt-BR" b="1" dirty="0"/>
              <a:t>Ingresso de Professor Substituto</a:t>
            </a:r>
            <a:endParaRPr lang="pt-BR" dirty="0"/>
          </a:p>
          <a:p>
            <a:r>
              <a:rPr lang="pt-BR" b="1" dirty="0"/>
              <a:t>Vacância e Exoneração de Servidores</a:t>
            </a:r>
            <a:endParaRPr lang="pt-BR" dirty="0"/>
          </a:p>
          <a:p>
            <a:r>
              <a:rPr lang="pt-BR" b="1" dirty="0"/>
              <a:t>Rescisão / Término de Contrato de Professor Substituto</a:t>
            </a:r>
            <a:endParaRPr lang="pt-BR" dirty="0"/>
          </a:p>
          <a:p>
            <a:r>
              <a:rPr lang="pt-BR" b="1" dirty="0"/>
              <a:t>Progressão Funcional por Capacitação</a:t>
            </a:r>
            <a:endParaRPr lang="pt-BR" dirty="0"/>
          </a:p>
          <a:p>
            <a:r>
              <a:rPr lang="pt-BR" b="1" dirty="0"/>
              <a:t>Progressão Funcional por Mérito</a:t>
            </a:r>
          </a:p>
          <a:p>
            <a:pPr lvl="0"/>
            <a:r>
              <a:rPr lang="pt-BR" b="1" dirty="0"/>
              <a:t>Incentivo à Qualificação</a:t>
            </a:r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Progressão Funcional docente</a:t>
            </a:r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Aceleração da Promoção;</a:t>
            </a:r>
            <a:endParaRPr lang="pt-BR" dirty="0">
              <a:solidFill>
                <a:srgbClr val="FF0000"/>
              </a:solidFill>
            </a:endParaRPr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Promoção à Classe Titular;</a:t>
            </a:r>
            <a:endParaRPr lang="pt-BR" dirty="0">
              <a:solidFill>
                <a:srgbClr val="FF0000"/>
              </a:solidFill>
            </a:endParaRPr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Retribuição por Titulação</a:t>
            </a:r>
            <a:r>
              <a:rPr lang="pt-BR" b="1" dirty="0"/>
              <a:t>;</a:t>
            </a:r>
            <a:endParaRPr lang="pt-BR" dirty="0"/>
          </a:p>
          <a:p>
            <a:pPr lvl="0"/>
            <a:r>
              <a:rPr lang="pt-BR" b="1" dirty="0"/>
              <a:t>Reconhecimento de Saberes e Competências (RSC);</a:t>
            </a:r>
          </a:p>
          <a:p>
            <a:r>
              <a:rPr lang="pt-BR" b="1" dirty="0"/>
              <a:t>Designação e Dispensa de Função (FG / FCC / CD)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94772" y="1275007"/>
            <a:ext cx="5640946" cy="52674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b="1" dirty="0"/>
              <a:t>Substituição de Função</a:t>
            </a:r>
            <a:endParaRPr lang="pt-BR" dirty="0"/>
          </a:p>
          <a:p>
            <a:pPr lvl="0"/>
            <a:r>
              <a:rPr lang="pt-BR" b="1" dirty="0"/>
              <a:t>Auxílio Moradia</a:t>
            </a:r>
            <a:endParaRPr lang="pt-BR" dirty="0"/>
          </a:p>
          <a:p>
            <a:pPr lvl="0"/>
            <a:r>
              <a:rPr lang="pt-BR" b="1" dirty="0"/>
              <a:t>Ajustes Financeiros - Servidores Redistribuídos</a:t>
            </a:r>
            <a:endParaRPr lang="pt-BR" dirty="0"/>
          </a:p>
          <a:p>
            <a:r>
              <a:rPr lang="pt-BR" b="1" dirty="0"/>
              <a:t>Adicional de Insalubridade e Periculosidade- acertos financeiros</a:t>
            </a:r>
          </a:p>
          <a:p>
            <a:pPr lvl="0"/>
            <a:r>
              <a:rPr lang="pt-BR" b="1" dirty="0"/>
              <a:t>Descontos Retroativos decorrentes de Afastamentos e Licenças</a:t>
            </a:r>
            <a:endParaRPr lang="pt-BR" dirty="0"/>
          </a:p>
          <a:p>
            <a:pPr lvl="0"/>
            <a:r>
              <a:rPr lang="pt-BR" b="1" dirty="0"/>
              <a:t>Gratificação por Encargo de Curso e Concurso</a:t>
            </a:r>
            <a:endParaRPr lang="pt-BR" dirty="0"/>
          </a:p>
          <a:p>
            <a:pPr lvl="0"/>
            <a:r>
              <a:rPr lang="pt-BR" b="1" dirty="0"/>
              <a:t>Pensão Alimentícia</a:t>
            </a:r>
            <a:endParaRPr lang="pt-BR" dirty="0"/>
          </a:p>
          <a:p>
            <a:pPr lvl="0"/>
            <a:r>
              <a:rPr lang="pt-BR" b="1" dirty="0"/>
              <a:t>Adicional por Serviço Extraordinário (Horas-Extras)</a:t>
            </a:r>
            <a:endParaRPr lang="pt-BR" dirty="0"/>
          </a:p>
          <a:p>
            <a:pPr lvl="0"/>
            <a:r>
              <a:rPr lang="pt-BR" b="1" dirty="0"/>
              <a:t>Faltas Não Justificadas</a:t>
            </a:r>
            <a:endParaRPr lang="pt-BR" dirty="0"/>
          </a:p>
          <a:p>
            <a:pPr lvl="0"/>
            <a:r>
              <a:rPr lang="pt-BR" b="1" dirty="0"/>
              <a:t>Reposição e Indenização ao Erário</a:t>
            </a:r>
            <a:endParaRPr lang="pt-BR" dirty="0"/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Processos de Dívida de Exercícios Anteriores </a:t>
            </a:r>
            <a:endParaRPr lang="pt-BR" dirty="0">
              <a:solidFill>
                <a:srgbClr val="FF0000"/>
              </a:solidFill>
            </a:endParaRPr>
          </a:p>
          <a:p>
            <a:pPr lvl="0"/>
            <a:r>
              <a:rPr lang="pt-BR" b="1" dirty="0"/>
              <a:t>Abono de Permanência - Pagamentos Retroativos</a:t>
            </a:r>
          </a:p>
          <a:p>
            <a:pPr lvl="0"/>
            <a:r>
              <a:rPr lang="pt-BR" b="1" dirty="0">
                <a:solidFill>
                  <a:srgbClr val="FF0000"/>
                </a:solidFill>
              </a:rPr>
              <a:t>Auxílio Transporte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7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479550" y="1101570"/>
            <a:ext cx="3332964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Contatos:</a:t>
            </a:r>
          </a:p>
          <a:p>
            <a:pPr algn="ctr"/>
            <a:r>
              <a:rPr lang="pt-BR" sz="24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If-cocad</a:t>
            </a:r>
            <a:r>
              <a:rPr lang="pt-BR" sz="2400" b="1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@ifsul.edu.br</a:t>
            </a:r>
            <a:endParaRPr lang="pt-BR" sz="2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pt-BR" sz="2400" b="1" dirty="0">
                <a:hlinkClick r:id="rId3"/>
              </a:rPr>
              <a:t>If-copag@ifsul.edu.br</a:t>
            </a:r>
            <a:endParaRPr lang="pt-BR" sz="2400" b="1" dirty="0"/>
          </a:p>
          <a:p>
            <a:pPr algn="ctr"/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</p:txBody>
      </p:sp>
      <p:pic>
        <p:nvPicPr>
          <p:cNvPr id="5" name="Picture 10" descr="Resultado de imagem para SINAL POSITIV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455" y="3656115"/>
            <a:ext cx="1600142" cy="106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2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19395" y="624110"/>
            <a:ext cx="9085217" cy="77361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ATRIBUIÇÃO/OBJETIVO: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9395" y="1558834"/>
            <a:ext cx="8422776" cy="3777622"/>
          </a:xfrm>
        </p:spPr>
        <p:txBody>
          <a:bodyPr/>
          <a:lstStyle/>
          <a:p>
            <a:pPr algn="just"/>
            <a:r>
              <a:rPr lang="pt-BR" dirty="0"/>
              <a:t>Departamento de Administração de Pessoas (DAP), exerce as atividades de coordenação, controle e supervisão dos assuntos relativos a </a:t>
            </a:r>
            <a:r>
              <a:rPr lang="pt-BR" u="sng" dirty="0"/>
              <a:t>cadastro e lotação, remuneração, folha de pagamento,  dirigidas aos servidores do IFSUL. </a:t>
            </a:r>
          </a:p>
          <a:p>
            <a:pPr algn="just"/>
            <a:r>
              <a:rPr lang="pt-BR" dirty="0"/>
              <a:t>Temos como objetivo a </a:t>
            </a:r>
            <a:r>
              <a:rPr lang="pt-BR" u="sng" dirty="0"/>
              <a:t>desburocratização dos serviços da área de atuação </a:t>
            </a:r>
            <a:r>
              <a:rPr lang="pt-BR" dirty="0"/>
              <a:t>,  simplificando os procedimentos, facilitando a gestão de serviços de pessoal e oferecendo à comunidade  um serviço com maior qualidade, e rapidez.”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103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0" y="1435953"/>
            <a:ext cx="12192000" cy="653107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</a:p>
        </p:txBody>
      </p:sp>
      <p:pic>
        <p:nvPicPr>
          <p:cNvPr id="5" name="Picture 5" descr="Resultado de imagem para CADAST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861" y="841147"/>
            <a:ext cx="1952034" cy="184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415312" y="3177944"/>
            <a:ext cx="527882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Coordenadoria de Cadastro</a:t>
            </a:r>
          </a:p>
          <a:p>
            <a:endParaRPr lang="pt-BR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Fernando </a:t>
            </a:r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Schild</a:t>
            </a:r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 </a:t>
            </a:r>
            <a:r>
              <a:rPr lang="pt-BR" sz="1600" b="1" dirty="0">
                <a:solidFill>
                  <a:schemeClr val="dk1"/>
                </a:solidFill>
                <a:cs typeface="Arial" panose="020B0604020202020204" pitchFamily="34" charset="0"/>
              </a:rPr>
              <a:t>(Coordenador)</a:t>
            </a: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Débora </a:t>
            </a:r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Stéfani</a:t>
            </a:r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Strelow</a:t>
            </a:r>
            <a:endParaRPr lang="pt-BR" sz="1600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Helen Rejane Silva Maciel Diogo</a:t>
            </a: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Mateus Fernando Goncalves Lacerda</a:t>
            </a: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Rodrigo Oliveira Siqueira</a:t>
            </a:r>
          </a:p>
          <a:p>
            <a:endParaRPr lang="pt-BR" sz="1600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Núcleo de Estágios</a:t>
            </a:r>
          </a:p>
          <a:p>
            <a:endParaRPr lang="pt-BR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Elenilton</a:t>
            </a:r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 </a:t>
            </a:r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Bolson</a:t>
            </a:r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 Noal</a:t>
            </a:r>
          </a:p>
          <a:p>
            <a:endParaRPr lang="pt-BR" sz="1600" dirty="0">
              <a:solidFill>
                <a:schemeClr val="dk1"/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04481" y="3177944"/>
            <a:ext cx="53875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Coordenadoria de Pagamento</a:t>
            </a:r>
          </a:p>
          <a:p>
            <a:endParaRPr lang="pt-BR" dirty="0">
              <a:solidFill>
                <a:schemeClr val="dk1"/>
              </a:solidFill>
              <a:cs typeface="Arial" panose="020B0604020202020204" pitchFamily="34" charset="0"/>
            </a:endParaRPr>
          </a:p>
          <a:p>
            <a:r>
              <a:rPr lang="pt-BR" sz="1600" dirty="0"/>
              <a:t>Jose Ricardo </a:t>
            </a:r>
            <a:r>
              <a:rPr lang="pt-BR" sz="1600" dirty="0" err="1"/>
              <a:t>Fabres</a:t>
            </a:r>
            <a:r>
              <a:rPr lang="pt-BR" sz="1600" dirty="0"/>
              <a:t> </a:t>
            </a:r>
            <a:r>
              <a:rPr lang="pt-BR" sz="1600" dirty="0" err="1"/>
              <a:t>Sedrez</a:t>
            </a:r>
            <a:r>
              <a:rPr lang="pt-BR" sz="1600" b="1" dirty="0"/>
              <a:t> </a:t>
            </a:r>
            <a:r>
              <a:rPr lang="pt-BR" sz="1600" b="1" dirty="0">
                <a:solidFill>
                  <a:schemeClr val="dk1"/>
                </a:solidFill>
                <a:cs typeface="Arial" panose="020B0604020202020204" pitchFamily="34" charset="0"/>
              </a:rPr>
              <a:t>(Coordenador)</a:t>
            </a:r>
          </a:p>
          <a:p>
            <a:r>
              <a:rPr lang="pt-BR" sz="1600" dirty="0"/>
              <a:t>Adriana Valente </a:t>
            </a:r>
            <a:r>
              <a:rPr lang="pt-BR" sz="1600" dirty="0" err="1"/>
              <a:t>Karam</a:t>
            </a:r>
            <a:endParaRPr lang="pt-BR" sz="1600" dirty="0"/>
          </a:p>
          <a:p>
            <a:r>
              <a:rPr lang="pt-BR" sz="1600" dirty="0"/>
              <a:t>Frederico </a:t>
            </a:r>
            <a:r>
              <a:rPr lang="pt-BR" sz="1600" dirty="0" err="1"/>
              <a:t>Rabassa</a:t>
            </a:r>
            <a:r>
              <a:rPr lang="pt-BR" sz="1600" dirty="0"/>
              <a:t> </a:t>
            </a:r>
            <a:r>
              <a:rPr lang="pt-BR" sz="1600" dirty="0" err="1"/>
              <a:t>Linck</a:t>
            </a:r>
            <a:endParaRPr lang="pt-BR" sz="1600" dirty="0"/>
          </a:p>
          <a:p>
            <a:r>
              <a:rPr lang="pt-BR" sz="1600" dirty="0"/>
              <a:t>Maria </a:t>
            </a:r>
            <a:r>
              <a:rPr lang="pt-BR" sz="1600" dirty="0" err="1"/>
              <a:t>Ines</a:t>
            </a:r>
            <a:r>
              <a:rPr lang="pt-BR" sz="1600" dirty="0"/>
              <a:t> Goncalves Medeiros Cordeiro</a:t>
            </a:r>
          </a:p>
          <a:p>
            <a:r>
              <a:rPr lang="pt-BR" sz="1600" dirty="0"/>
              <a:t>Mateus Mattos da Silva</a:t>
            </a:r>
          </a:p>
          <a:p>
            <a:r>
              <a:rPr lang="pt-BR" sz="1600" dirty="0" err="1"/>
              <a:t>Renizia</a:t>
            </a:r>
            <a:r>
              <a:rPr lang="pt-BR" sz="1600" dirty="0"/>
              <a:t> </a:t>
            </a:r>
            <a:r>
              <a:rPr lang="pt-BR" sz="1600" dirty="0" err="1"/>
              <a:t>Bartz</a:t>
            </a:r>
            <a:endParaRPr lang="pt-BR" sz="1600" dirty="0"/>
          </a:p>
        </p:txBody>
      </p:sp>
      <p:sp>
        <p:nvSpPr>
          <p:cNvPr id="3" name="Retângulo 2"/>
          <p:cNvSpPr/>
          <p:nvPr/>
        </p:nvSpPr>
        <p:spPr>
          <a:xfrm>
            <a:off x="5182895" y="2050631"/>
            <a:ext cx="5989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Paulo Sérgio Gonçalves Silveira (Chefe de Departamento)</a:t>
            </a:r>
          </a:p>
          <a:p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Bruno </a:t>
            </a:r>
            <a:r>
              <a:rPr lang="pt-BR" sz="1600" dirty="0" err="1">
                <a:solidFill>
                  <a:schemeClr val="dk1"/>
                </a:solidFill>
                <a:cs typeface="Arial" panose="020B0604020202020204" pitchFamily="34" charset="0"/>
              </a:rPr>
              <a:t>Cielo</a:t>
            </a:r>
            <a:r>
              <a:rPr lang="pt-BR" sz="1600" dirty="0">
                <a:solidFill>
                  <a:schemeClr val="dk1"/>
                </a:solidFill>
                <a:cs typeface="Arial" panose="020B0604020202020204" pitchFamily="34" charset="0"/>
              </a:rPr>
              <a:t> de Barros Correia</a:t>
            </a:r>
          </a:p>
        </p:txBody>
      </p:sp>
    </p:spTree>
    <p:extLst>
      <p:ext uri="{BB962C8B-B14F-4D97-AF65-F5344CB8AC3E}">
        <p14:creationId xmlns:p14="http://schemas.microsoft.com/office/powerpoint/2010/main" val="36050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88794"/>
            <a:ext cx="12192000" cy="627321"/>
          </a:xfrm>
        </p:spPr>
        <p:txBody>
          <a:bodyPr>
            <a:normAutofit/>
          </a:bodyPr>
          <a:lstStyle/>
          <a:p>
            <a:pPr algn="ctr"/>
            <a:r>
              <a:rPr lang="pt-BR" sz="23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SISTEMAS/MÓDULOS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6760527" y="5321128"/>
            <a:ext cx="3732030" cy="10998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E-PESSOAL</a:t>
            </a:r>
          </a:p>
        </p:txBody>
      </p:sp>
      <p:sp>
        <p:nvSpPr>
          <p:cNvPr id="11" name="Retângulo de cantos arredondados 5"/>
          <p:cNvSpPr/>
          <p:nvPr/>
        </p:nvSpPr>
        <p:spPr>
          <a:xfrm>
            <a:off x="6687779" y="2138429"/>
            <a:ext cx="3732030" cy="10998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SIGEPE GESTÃO DE VINCULOS - ESTAGIÁRIOS</a:t>
            </a:r>
          </a:p>
        </p:txBody>
      </p:sp>
      <p:sp>
        <p:nvSpPr>
          <p:cNvPr id="13" name="Retângulo de cantos arredondados 4"/>
          <p:cNvSpPr/>
          <p:nvPr/>
        </p:nvSpPr>
        <p:spPr>
          <a:xfrm>
            <a:off x="2142397" y="3729778"/>
            <a:ext cx="3659282" cy="10998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MÓDULO DE CURSOS/CONCURSOS</a:t>
            </a:r>
          </a:p>
        </p:txBody>
      </p:sp>
      <p:sp>
        <p:nvSpPr>
          <p:cNvPr id="14" name="Retângulo de cantos arredondados 4"/>
          <p:cNvSpPr/>
          <p:nvPr/>
        </p:nvSpPr>
        <p:spPr>
          <a:xfrm>
            <a:off x="6760527" y="3729777"/>
            <a:ext cx="3659282" cy="10998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ASSENTAMETO FUNCIONAL DIGITAL- AFD</a:t>
            </a:r>
          </a:p>
        </p:txBody>
      </p:sp>
      <p:sp>
        <p:nvSpPr>
          <p:cNvPr id="7" name="Retângulo de cantos arredondados 4"/>
          <p:cNvSpPr/>
          <p:nvPr/>
        </p:nvSpPr>
        <p:spPr>
          <a:xfrm>
            <a:off x="2142397" y="2138429"/>
            <a:ext cx="3659282" cy="10998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SIAPE/SIAPENET</a:t>
            </a:r>
          </a:p>
        </p:txBody>
      </p:sp>
      <p:sp>
        <p:nvSpPr>
          <p:cNvPr id="8" name="Retângulo de cantos arredondados 4"/>
          <p:cNvSpPr/>
          <p:nvPr/>
        </p:nvSpPr>
        <p:spPr>
          <a:xfrm>
            <a:off x="2142397" y="5321127"/>
            <a:ext cx="3659282" cy="10998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MÓDULO DE AÇÕES JUDICIAIS</a:t>
            </a:r>
          </a:p>
        </p:txBody>
      </p:sp>
    </p:spTree>
    <p:extLst>
      <p:ext uri="{BB962C8B-B14F-4D97-AF65-F5344CB8AC3E}">
        <p14:creationId xmlns:p14="http://schemas.microsoft.com/office/powerpoint/2010/main" val="62065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49790"/>
            <a:ext cx="8911687" cy="603799"/>
          </a:xfrm>
        </p:spPr>
        <p:txBody>
          <a:bodyPr>
            <a:normAutofit/>
          </a:bodyPr>
          <a:lstStyle/>
          <a:p>
            <a:r>
              <a:rPr lang="pt-BR" sz="2400" b="1" cap="al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PORTARIA SGP/SEDGG/ME Nº 4.764, DE 27 DE ABRIL DE 2021</a:t>
            </a:r>
            <a:endParaRPr lang="pt-B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953589"/>
            <a:ext cx="8710159" cy="56562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Estabelece orientações e diretrizes a serem observadas pelos órgãos e entidades integrantes do Sistema de Pessoal Civil da Administração Federal - SIPEC, relativas à utilização de </a:t>
            </a:r>
            <a:r>
              <a:rPr lang="pt-BR" u="sng" dirty="0"/>
              <a:t>soluções estruturantes de tecnologia da informação e comunicação - TIC em gestão de pessoas disponibilizadas pelo órgão central do SIPEC.</a:t>
            </a:r>
          </a:p>
          <a:p>
            <a:pPr algn="just"/>
            <a:r>
              <a:rPr lang="pt-BR" b="1" dirty="0"/>
              <a:t>Art. 1º </a:t>
            </a:r>
            <a:r>
              <a:rPr lang="pt-BR" dirty="0"/>
              <a:t>As unidades de gestão de pessoas dos órgãos do Sistema de Pessoal Civil da Administração Federal - SIPEC </a:t>
            </a:r>
            <a:r>
              <a:rPr lang="pt-BR" u="sng" dirty="0"/>
              <a:t>ficam obrigadas a utilizar as soluções estruturantes de Tecnologia da Informação e Comunicações - TIC em gestão de pessoas disponibilizadas pelo órgão central do SIPEC,</a:t>
            </a:r>
            <a:r>
              <a:rPr lang="pt-BR" dirty="0"/>
              <a:t> com especial atenção e garantia de prazos no atendimento de serviços de gestão de pessoas oferecidos aos servidores públicos federais.</a:t>
            </a:r>
          </a:p>
          <a:p>
            <a:pPr algn="just"/>
            <a:r>
              <a:rPr lang="pt-BR" b="1" dirty="0"/>
              <a:t>Parágrafo único</a:t>
            </a:r>
            <a:r>
              <a:rPr lang="pt-BR" dirty="0"/>
              <a:t>. </a:t>
            </a:r>
            <a:r>
              <a:rPr lang="pt-BR" u="sng" dirty="0"/>
              <a:t>Em casos excepcionais, mediante oficialização e apresentação de justificativas pelo órgão setorial, o órgão central do SIPEC </a:t>
            </a:r>
            <a:r>
              <a:rPr lang="pt-BR" dirty="0"/>
              <a:t>analisará a complementaridade funcional para autorização de coexistência ou integrações de soluções estruturantes de TIC em gestão de pessoas.</a:t>
            </a:r>
          </a:p>
          <a:p>
            <a:pPr algn="just"/>
            <a:r>
              <a:rPr lang="pt-BR" b="1" dirty="0"/>
              <a:t>Art. 2º </a:t>
            </a:r>
            <a:r>
              <a:rPr lang="pt-BR" u="sng" dirty="0"/>
              <a:t>Os servidores ativos, aposentados, pensionistas e anistiados </a:t>
            </a:r>
            <a:r>
              <a:rPr lang="pt-BR" dirty="0"/>
              <a:t>deverão utilizar as soluções estruturantes de TIC em gestão de pessoas e o aplicativo mobile disponibilizados pelo órgão central do SIPEC para solicitações e acessos aos serviços deles constantes.</a:t>
            </a:r>
          </a:p>
          <a:p>
            <a:pPr algn="just"/>
            <a:r>
              <a:rPr lang="pt-BR" dirty="0">
                <a:hlinkClick r:id="rId2"/>
              </a:rPr>
              <a:t>https://youtu.be/jzktfuYqmv0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18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2191"/>
            <a:ext cx="12191999" cy="186069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Coordenadoria</a:t>
            </a:r>
            <a:br>
              <a:rPr lang="pt-BR" sz="4000" b="1" dirty="0"/>
            </a:br>
            <a:r>
              <a:rPr lang="pt-BR" sz="4000" b="1" dirty="0"/>
              <a:t>de Cadastro</a:t>
            </a:r>
            <a:br>
              <a:rPr lang="pt-BR" b="1" dirty="0"/>
            </a:br>
            <a:r>
              <a:rPr lang="pt-BR" sz="2400" b="1" dirty="0"/>
              <a:t>(COCAD)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72809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37" y="260498"/>
            <a:ext cx="19526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52923" y="1009651"/>
            <a:ext cx="3913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INSTITUTO FEDERAL DE EDUCAÇÃO, CIÊNCIA E TECNOLOGIA SUL-RIO-GRANDENSE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PRÓ-REITORIA DE GESTÃO DE PESSOAS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DEPARTAMENTO DE ADMINISTRAÇÃO DE PESSOAS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COORDENADORIA DE CADASTRO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Resultado de imagem para CADAS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371" y="3531338"/>
            <a:ext cx="242887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5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818707"/>
            <a:ext cx="12191999" cy="595421"/>
          </a:xfrm>
        </p:spPr>
        <p:txBody>
          <a:bodyPr>
            <a:noAutofit/>
          </a:bodyPr>
          <a:lstStyle/>
          <a:p>
            <a:pPr algn="ctr"/>
            <a:r>
              <a:rPr lang="pt-BR" sz="23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314927" y="1784831"/>
            <a:ext cx="3879926" cy="302606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Documentos de Ingresso</a:t>
            </a:r>
          </a:p>
          <a:p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-Montagem de pastas funcionais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-SISAC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-Termos de Posse (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FG’s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FCC,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CD’s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400801" y="1784831"/>
            <a:ext cx="4563762" cy="47242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Atestados</a:t>
            </a:r>
          </a:p>
          <a:p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-Vínculo/Cargo: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 -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TAE’s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 -Docentes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 -RSC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-Titular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-Professores Substitutos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-Processo Administrativo Disciplinar – PAD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-Gratificação Natalina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-Certidão de Tempo de Contribuição</a:t>
            </a:r>
          </a:p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-Declaração de Tempo de Contribuição</a:t>
            </a:r>
          </a:p>
        </p:txBody>
      </p:sp>
      <p:pic>
        <p:nvPicPr>
          <p:cNvPr id="9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75" y="0"/>
            <a:ext cx="19526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10239374" y="733425"/>
            <a:ext cx="19526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/>
              <a:t>Coordenadoria de Cadastro</a:t>
            </a:r>
            <a:endParaRPr lang="pt-BR" sz="1000" dirty="0"/>
          </a:p>
        </p:txBody>
      </p:sp>
      <p:pic>
        <p:nvPicPr>
          <p:cNvPr id="4104" name="Picture 8" descr="Resultado de imagem para document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87" y="4889458"/>
            <a:ext cx="1675866" cy="105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617130" y="1993758"/>
            <a:ext cx="3635190" cy="25259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Deslocamento de Servidores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Cadastro e alteração de: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-Lotação de exercício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-Remoção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-Redistribuição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-Cessão</a:t>
            </a: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0" y="818707"/>
            <a:ext cx="12191999" cy="595421"/>
          </a:xfrm>
        </p:spPr>
        <p:txBody>
          <a:bodyPr>
            <a:noAutofit/>
          </a:bodyPr>
          <a:lstStyle/>
          <a:p>
            <a:pPr algn="ctr"/>
            <a:r>
              <a:rPr lang="pt-BR" sz="23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6548882" y="2336765"/>
            <a:ext cx="3385952" cy="3116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Alteração Cadastrais 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-Cadastro de Dependentes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-Auxílio Pré-Escolar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-Alteração de Conta Bancária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-Acompanhamento de Pessoa da Família</a:t>
            </a:r>
          </a:p>
        </p:txBody>
      </p:sp>
      <p:pic>
        <p:nvPicPr>
          <p:cNvPr id="11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75" y="0"/>
            <a:ext cx="19526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10239374" y="733425"/>
            <a:ext cx="19526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b="1" dirty="0"/>
              <a:t>Coordenadoria de Cadastro</a:t>
            </a:r>
            <a:endParaRPr lang="pt-BR" sz="1000" dirty="0"/>
          </a:p>
        </p:txBody>
      </p:sp>
      <p:pic>
        <p:nvPicPr>
          <p:cNvPr id="7" name="Picture 5" descr="Resultado de imagem para CADAST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348" y="5502413"/>
            <a:ext cx="1091486" cy="87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Arredondado 1"/>
          <p:cNvSpPr/>
          <p:nvPr/>
        </p:nvSpPr>
        <p:spPr>
          <a:xfrm>
            <a:off x="2617130" y="5055326"/>
            <a:ext cx="3635190" cy="13202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/>
              <a:t>Férias</a:t>
            </a:r>
          </a:p>
        </p:txBody>
      </p:sp>
    </p:spTree>
    <p:extLst>
      <p:ext uri="{BB962C8B-B14F-4D97-AF65-F5344CB8AC3E}">
        <p14:creationId xmlns:p14="http://schemas.microsoft.com/office/powerpoint/2010/main" val="249445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852" y="0"/>
            <a:ext cx="1952625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37534" y="733425"/>
            <a:ext cx="3913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INSTITUTO FEDERAL DE EDUCAÇÃO, CIÊNCIA E TECNOLOGIA SUL-RIO-GRANDENSE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PRÓ-REITORIA DE GESTÃO DE PESSOAS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DEPARTAMENTO DE ADMINISTRAÇÃO DE PESSOAS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COORDENADORIA DE CADASTRO</a:t>
            </a:r>
            <a:endParaRPr kumimoji="0" lang="pt-BR" altLang="pt-BR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48000" y="304428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600" b="1" dirty="0"/>
              <a:t>Coordenadoria</a:t>
            </a:r>
            <a:br>
              <a:rPr lang="pt-BR" sz="3600" b="1" dirty="0"/>
            </a:br>
            <a:r>
              <a:rPr lang="pt-BR" sz="3600" b="1" dirty="0"/>
              <a:t>de pagamento</a:t>
            </a:r>
          </a:p>
          <a:p>
            <a:pPr algn="ctr"/>
            <a:r>
              <a:rPr lang="pt-BR" sz="2400" b="1" dirty="0"/>
              <a:t>(COPAG)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5985261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2314</TotalTime>
  <Words>737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Cacho</vt:lpstr>
      <vt:lpstr>Departamento de Administração de Pessoas (DAP)</vt:lpstr>
      <vt:lpstr>ATRIBUIÇÃO/OBJETIVO:</vt:lpstr>
      <vt:lpstr>Apresentação do PowerPoint</vt:lpstr>
      <vt:lpstr>Apresentação do PowerPoint</vt:lpstr>
      <vt:lpstr>PORTARIA SGP/SEDGG/ME Nº 4.764, DE 27 DE ABRIL DE 2021</vt:lpstr>
      <vt:lpstr>Coordenadoria de Cadastro (COCAD)</vt:lpstr>
      <vt:lpstr>Apresentação do PowerPoint</vt:lpstr>
      <vt:lpstr>Apresentação do PowerPoint</vt:lpstr>
      <vt:lpstr>Apresentação do PowerPoint</vt:lpstr>
      <vt:lpstr>ATIVIDADES </vt:lpstr>
      <vt:lpstr>Apresentação do PowerPoint</vt:lpstr>
    </vt:vector>
  </TitlesOfParts>
  <Company>IFSUL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Coordenadoria de Cadastro</dc:title>
  <dc:creator>Priscila Mendes Pereira</dc:creator>
  <cp:lastModifiedBy>Veridiana Krolow Bosenbecker</cp:lastModifiedBy>
  <cp:revision>290</cp:revision>
  <dcterms:created xsi:type="dcterms:W3CDTF">2018-01-22T10:20:11Z</dcterms:created>
  <dcterms:modified xsi:type="dcterms:W3CDTF">2021-07-22T18:34:02Z</dcterms:modified>
</cp:coreProperties>
</file>