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456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7598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9750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1113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38767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85762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53361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26190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882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159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4442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8568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8873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5061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7136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553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3954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B4B99-EABA-4E9C-8879-4EB377B4BF70}" type="datetimeFigureOut">
              <a:rPr lang="pt-BR" smtClean="0"/>
              <a:pPr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FA32D0-1E8E-4B35-8D6C-09423C8660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293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tes.epsjv.fiocruz.br/dicionario/verbetes/int.html" TargetMode="External"/><Relationship Id="rId2" Type="http://schemas.openxmlformats.org/officeDocument/2006/relationships/hyperlink" Target="http://www.sites.epsjv.fiocruz.br/dicionario/verbetes/curint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Ensino Médio Integrado – </a:t>
            </a:r>
            <a:r>
              <a:rPr lang="pt-BR" dirty="0" err="1" smtClean="0"/>
              <a:t>Câmpus</a:t>
            </a:r>
            <a:r>
              <a:rPr lang="pt-BR" dirty="0" smtClean="0"/>
              <a:t> Passo Fundo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284616"/>
            <a:ext cx="9043851" cy="1645921"/>
          </a:xfrm>
        </p:spPr>
        <p:txBody>
          <a:bodyPr>
            <a:noAutofit/>
          </a:bodyPr>
          <a:lstStyle/>
          <a:p>
            <a:endParaRPr lang="pt-B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Dra. Maria Carolina Fortes</a:t>
            </a:r>
          </a:p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Departamento de Ensino Pesquisa e Extensão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42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28600"/>
            <a:ext cx="8596668" cy="5969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Regulamento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3400" y="1193801"/>
            <a:ext cx="9156700" cy="42291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Título I – Dos Projetos Integradores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Título II – Da Formação Geral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Título III – Dos Projetos Eletivos Permanentes – 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PEPs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Título IV - Das atividades diárias não presenciais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Título V - Do ensino de Língua Inglesa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Título VI – Do Cômputo da Carga Horária Semanal Docente para os cursos de EMI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102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762001"/>
            <a:ext cx="8987366" cy="52793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Próprio verbete [6º ocorrência] - clique para voltar ao topo"/>
              </a:rPr>
              <a:t>currículo integrado</a:t>
            </a: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 o conhecimento e desenvolve o processo de ensino-aprendizagem de forma que os conceitos sejam apreendidos como sistema de relações de uma totalidade concreta que se pretende explicar/compreender. No trabalho pedagógico, o método de exposição deve restabelecer as relações dinâmicas e dialéticas entre os conceitos, reconstituindo as relações que configuram a totalidade concreta da qual se originaram, de modo que o objeto a ser conhecido revele-se gradativamente em suas peculiaridades próprias (Gadotti, 1995</a:t>
            </a: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endParaRPr lang="pt-B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Verbete: Interdisciplinaridade [2º ocorrência]"/>
              </a:rPr>
              <a:t>interdisciplinaridade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como método, é a reconstituição da totalidade pela relação entre os conceitos originados a partir de distintos recortes da realidade; isto é, dos diversos campos da ciência representados em disciplinas. Isto tem como objetivo possibilitar a compreensão do significado dos conceitos, das razões e dos métodos pelos quais se pode conhecer o real e apropriá-lo em seu potencial para o ser </a:t>
            </a: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humano (Ramos, 2009).</a:t>
            </a:r>
            <a:endParaRPr lang="pt-B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778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4" y="241300"/>
            <a:ext cx="8596668" cy="5207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Para refletir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28600" y="762000"/>
            <a:ext cx="9423400" cy="6095999"/>
          </a:xfrm>
        </p:spPr>
        <p:txBody>
          <a:bodyPr>
            <a:noAutofit/>
          </a:bodyPr>
          <a:lstStyle/>
          <a:p>
            <a:pPr algn="just"/>
            <a:r>
              <a:rPr lang="pt-BR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Ilma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Passo de Oliveira Veiga – Grande pesquisadora do campo da Didática</a:t>
            </a:r>
          </a:p>
          <a:p>
            <a:pPr algn="just"/>
            <a:r>
              <a:rPr lang="pt-BR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Obra:Projeto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Político-Pedagógico da Escola: Uma construção Possível. Campinas, Papirus, 1995.</a:t>
            </a:r>
          </a:p>
          <a:p>
            <a:pPr algn="just"/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“O terceiro ponto diz respeito ao tipo de organização curricular que a escola deve adotar. Em geral, nossas instituições tem sido orientadas para a organização hierárquica e fragmentada do conhecimento escolar. Com base em Bernstein (1989), chamo a atenção para o fato de que a escola deve buscar novas formas de organização curricular, em que o conhecimento escolar (conteúdo) estabeleça uma relação aberta e </a:t>
            </a:r>
            <a:r>
              <a:rPr lang="pt-BR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inter-relacione-seem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torno de uma ideia integradora. O currículo integrado, visa reduzir o isolamento entre as diferentes disciplinas curriculares, procurando agrupá-las num todo mais amplo. Cada conteúdo deixa de ter significado por si só, para assumir uma importância relativa e passar a ter uma função determinada e explicita dentro do todo que representa”(p.28)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392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CURSOS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160589"/>
            <a:ext cx="9028369" cy="388077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Curso Técnico em Informática, na forma integrada ao Ensino Médio, do eixo tecnológico Informação e Comunicação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Curso Técnico em Mecânica, na forma integrada ao Ensino Médio, do eixo tecnológico Controle e Processos Industriais.</a:t>
            </a:r>
          </a:p>
          <a:p>
            <a:pPr algn="jus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594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262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ISTÓRICO</a:t>
            </a: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06729"/>
            <a:ext cx="8596668" cy="506838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Câmpus</a:t>
            </a:r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Passo Fundo iniciou suas atividades com ênfase aos Cursos Técnicos de Nível Médio Subsequente – 2007 – Informática e Mecânica;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2009 o primeiro Curso Superior – Tecnólogo em Sistemas para Internet;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 Curso Técnico de Nível Médio Subsequente – Técnico em Edificações;</a:t>
            </a:r>
          </a:p>
          <a:p>
            <a:pPr marL="0" indent="0" algn="just">
              <a:buNone/>
            </a:pP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Especialização PROEJA e PROEJA – FIC;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 Mulheres Mil;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 Dois Cursos Superiores – Engenharia Mecânica e Engenharia Civil;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Cursos Técnicos na </a:t>
            </a: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integrada ao Ensino </a:t>
            </a:r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Médio – Informática e Mecânica</a:t>
            </a:r>
            <a:endParaRPr lang="pt-B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8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35276"/>
            <a:ext cx="8596668" cy="112776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Concepções dos Cursos de Ensino Médio Integrado 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1073" y="1724297"/>
            <a:ext cx="9548949" cy="431706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Currículo Integrado ( Ramos,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Frigotto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Ciavatta, Bernstein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Freire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Gadotti, Saviani,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Sacristan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Arroyo......);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Trabalho como principio educativo (Gramsci, Ciavatta, Ramos,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Frigotto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Mézzàros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pesquisa participante como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métodologia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(Freire, Brandão);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interdisciplinaridade, como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principio – permite 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reconstituição da totalidade pela relação entre os conceitos originados a partir de distintos recortes da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realidade,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isto é, dos diversos campos da ciência representados em disciplinas.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(Freire, Fazenda, Gadotti,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Bianchetti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Santomé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....)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32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Matriz Curricular dos Cursos – Componentes Curriculares – Técnico em Mecânica</a:t>
            </a:r>
            <a:b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385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2074694"/>
              </p:ext>
            </p:extLst>
          </p:nvPr>
        </p:nvGraphicFramePr>
        <p:xfrm>
          <a:off x="677335" y="1397729"/>
          <a:ext cx="8596668" cy="5141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625">
                  <a:extLst>
                    <a:ext uri="{9D8B030D-6E8A-4147-A177-3AD203B41FA5}">
                      <a16:colId xmlns:a16="http://schemas.microsoft.com/office/drawing/2014/main" xmlns="" val="4113111496"/>
                    </a:ext>
                  </a:extLst>
                </a:gridCol>
                <a:gridCol w="2129246">
                  <a:extLst>
                    <a:ext uri="{9D8B030D-6E8A-4147-A177-3AD203B41FA5}">
                      <a16:colId xmlns:a16="http://schemas.microsoft.com/office/drawing/2014/main" xmlns="" val="1272293577"/>
                    </a:ext>
                  </a:extLst>
                </a:gridCol>
                <a:gridCol w="1749797">
                  <a:extLst>
                    <a:ext uri="{9D8B030D-6E8A-4147-A177-3AD203B41FA5}">
                      <a16:colId xmlns:a16="http://schemas.microsoft.com/office/drawing/2014/main" xmlns="" val="734071382"/>
                    </a:ext>
                  </a:extLst>
                </a:gridCol>
              </a:tblGrid>
              <a:tr h="428462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Componente curricular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- aula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- Relógio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687069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Matemática I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lvl="3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B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pt-B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150</a:t>
                      </a:r>
                      <a:endParaRPr lang="pt-B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240631980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Gestão, Meio Ambiente e Segurança I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329206645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Sociedade, Ciência e Cultura I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581262654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Língua Portuguesa e Literatura I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081307466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Desenho Técnico e Computação Gráfica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288401518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Física I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930641932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Química I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382227979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Metrologia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08660834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Tecnologia dos Materiais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043142876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Biologia I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826592872"/>
                  </a:ext>
                </a:extLst>
              </a:tr>
              <a:tr h="428462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Línguas estrangeiras I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4171547540"/>
                  </a:ext>
                </a:extLst>
              </a:tr>
            </a:tbl>
          </a:graphicData>
        </a:graphic>
      </p:graphicFrame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30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Primeiro ano</a:t>
            </a:r>
            <a:endParaRPr lang="pt-B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761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15900"/>
            <a:ext cx="8596668" cy="4445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Ano</a:t>
            </a: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0875157"/>
              </p:ext>
            </p:extLst>
          </p:nvPr>
        </p:nvGraphicFramePr>
        <p:xfrm>
          <a:off x="677335" y="623029"/>
          <a:ext cx="8596668" cy="6126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625">
                  <a:extLst>
                    <a:ext uri="{9D8B030D-6E8A-4147-A177-3AD203B41FA5}">
                      <a16:colId xmlns:a16="http://schemas.microsoft.com/office/drawing/2014/main" xmlns="" val="4113111496"/>
                    </a:ext>
                  </a:extLst>
                </a:gridCol>
                <a:gridCol w="2129246">
                  <a:extLst>
                    <a:ext uri="{9D8B030D-6E8A-4147-A177-3AD203B41FA5}">
                      <a16:colId xmlns:a16="http://schemas.microsoft.com/office/drawing/2014/main" xmlns="" val="1272293577"/>
                    </a:ext>
                  </a:extLst>
                </a:gridCol>
                <a:gridCol w="1749797">
                  <a:extLst>
                    <a:ext uri="{9D8B030D-6E8A-4147-A177-3AD203B41FA5}">
                      <a16:colId xmlns:a16="http://schemas.microsoft.com/office/drawing/2014/main" xmlns="" val="734071382"/>
                    </a:ext>
                  </a:extLst>
                </a:gridCol>
              </a:tblGrid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Componente curricular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- aula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- Relógio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687069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Matemática II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240631980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Gestão, Meio Ambiente e Segurança II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329206645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Fabricação Mecânica I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581262654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Língua Portuguesa e Literatura II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081307466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Eletricidade Industrial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288401518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Física II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930641932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Química II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382227979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Comandos Hidráulicos e Pneumáticos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08660834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Elementos de Máquinas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043142876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Biologia II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826592872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Línguas estrangeiras I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4171547540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Sistemas de Processos Mecânicos e Metalúrgicos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09124198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História I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564892489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Geografia I</a:t>
                      </a:r>
                      <a:endParaRPr lang="pt-B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656244584"/>
                  </a:ext>
                </a:extLst>
              </a:tr>
              <a:tr h="382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Educação Física I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4229660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84262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3500"/>
            <a:ext cx="8596668" cy="3937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Terceiro Ano</a:t>
            </a: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073068"/>
              </p:ext>
            </p:extLst>
          </p:nvPr>
        </p:nvGraphicFramePr>
        <p:xfrm>
          <a:off x="677334" y="609599"/>
          <a:ext cx="8596668" cy="614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625">
                  <a:extLst>
                    <a:ext uri="{9D8B030D-6E8A-4147-A177-3AD203B41FA5}">
                      <a16:colId xmlns:a16="http://schemas.microsoft.com/office/drawing/2014/main" xmlns="" val="4113111496"/>
                    </a:ext>
                  </a:extLst>
                </a:gridCol>
                <a:gridCol w="2129246">
                  <a:extLst>
                    <a:ext uri="{9D8B030D-6E8A-4147-A177-3AD203B41FA5}">
                      <a16:colId xmlns:a16="http://schemas.microsoft.com/office/drawing/2014/main" xmlns="" val="1272293577"/>
                    </a:ext>
                  </a:extLst>
                </a:gridCol>
                <a:gridCol w="1749797">
                  <a:extLst>
                    <a:ext uri="{9D8B030D-6E8A-4147-A177-3AD203B41FA5}">
                      <a16:colId xmlns:a16="http://schemas.microsoft.com/office/drawing/2014/main" xmlns="" val="734071382"/>
                    </a:ext>
                  </a:extLst>
                </a:gridCol>
              </a:tblGrid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Componente curricular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- aula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- Relógio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687069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Matemática III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240631980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Sociedade, Ciência e Cultura II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329206645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Fabricação Mecânica II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581262654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Língua Portuguesa e Literatura III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081307466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Automação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288401518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Física III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930641932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Química III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382227979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Formação</a:t>
                      </a:r>
                      <a:r>
                        <a:rPr lang="pt-BR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Geral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08660834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532561949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Resistência</a:t>
                      </a:r>
                      <a:r>
                        <a:rPr lang="pt-BR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Materiais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043142876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Biologia II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3826592872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Línguas estrangeiras I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4171547540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Manutenção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09124198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História 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564892489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Geografia 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2656244584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Maquinas Térmicas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821795005"/>
                  </a:ext>
                </a:extLst>
              </a:tr>
              <a:tr h="34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Educação Física 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4229660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56219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85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err="1" smtClean="0"/>
              <a:t>PEPs</a:t>
            </a:r>
            <a:r>
              <a:rPr lang="pt-BR" dirty="0" smtClean="0"/>
              <a:t> – Projetos Eletivos Permanentes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6400647"/>
              </p:ext>
            </p:extLst>
          </p:nvPr>
        </p:nvGraphicFramePr>
        <p:xfrm>
          <a:off x="220135" y="1570566"/>
          <a:ext cx="9482664" cy="5147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2565">
                  <a:extLst>
                    <a:ext uri="{9D8B030D-6E8A-4147-A177-3AD203B41FA5}">
                      <a16:colId xmlns:a16="http://schemas.microsoft.com/office/drawing/2014/main" xmlns="" val="1750713440"/>
                    </a:ext>
                  </a:extLst>
                </a:gridCol>
                <a:gridCol w="1663700">
                  <a:extLst>
                    <a:ext uri="{9D8B030D-6E8A-4147-A177-3AD203B41FA5}">
                      <a16:colId xmlns:a16="http://schemas.microsoft.com/office/drawing/2014/main" xmlns="" val="4286629042"/>
                    </a:ext>
                  </a:extLst>
                </a:gridCol>
                <a:gridCol w="1676399">
                  <a:extLst>
                    <a:ext uri="{9D8B030D-6E8A-4147-A177-3AD203B41FA5}">
                      <a16:colId xmlns:a16="http://schemas.microsoft.com/office/drawing/2014/main" xmlns="" val="667791026"/>
                    </a:ext>
                  </a:extLst>
                </a:gridCol>
              </a:tblGrid>
              <a:tr h="5147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Componente curricular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- aula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- Relógio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3643999"/>
                  </a:ext>
                </a:extLst>
              </a:tr>
              <a:tr h="514773">
                <a:tc>
                  <a:txBody>
                    <a:bodyPr/>
                    <a:lstStyle/>
                    <a:p>
                      <a:pPr marL="69850" algn="just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PEP I Eixo 1 - Cultura, Arte e Desporto</a:t>
                      </a:r>
                      <a:endParaRPr lang="pt-BR" sz="1600" b="1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80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60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007"/>
                  </a:ext>
                </a:extLst>
              </a:tr>
              <a:tr h="514773">
                <a:tc>
                  <a:txBody>
                    <a:bodyPr/>
                    <a:lstStyle/>
                    <a:p>
                      <a:pPr marL="69850" algn="just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PEP I Eixo 2 Núcleos Institucionais</a:t>
                      </a:r>
                      <a:endParaRPr lang="pt-BR" sz="1600" b="1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80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60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8919106"/>
                  </a:ext>
                </a:extLst>
              </a:tr>
              <a:tr h="514773">
                <a:tc>
                  <a:txBody>
                    <a:bodyPr/>
                    <a:lstStyle/>
                    <a:p>
                      <a:pPr marL="69850" algn="just">
                        <a:spcAft>
                          <a:spcPts val="0"/>
                        </a:spcAft>
                      </a:pPr>
                      <a:r>
                        <a:rPr lang="pt-BR" sz="1600" b="1" kern="15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PEP I Eixo 3 - Tecnologias Aplicadas</a:t>
                      </a:r>
                      <a:endParaRPr lang="pt-BR" sz="1600" b="1" kern="15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80</a:t>
                      </a:r>
                      <a:endParaRPr lang="pt-BR" sz="1800" kern="15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60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6308855"/>
                  </a:ext>
                </a:extLst>
              </a:tr>
              <a:tr h="514773">
                <a:tc>
                  <a:txBody>
                    <a:bodyPr/>
                    <a:lstStyle/>
                    <a:p>
                      <a:pPr marL="69850" algn="just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PEP II Eixo 1 - Cultura, Arte e Desporto</a:t>
                      </a:r>
                      <a:endParaRPr lang="pt-BR" sz="1600" b="1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80</a:t>
                      </a:r>
                      <a:endParaRPr lang="pt-BR" sz="1800" kern="15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60</a:t>
                      </a:r>
                      <a:endParaRPr lang="pt-BR" sz="1800" kern="15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2751849"/>
                  </a:ext>
                </a:extLst>
              </a:tr>
              <a:tr h="514773">
                <a:tc>
                  <a:txBody>
                    <a:bodyPr/>
                    <a:lstStyle/>
                    <a:p>
                      <a:pPr marL="69850" algn="just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PEP II Eixo 2 Núcleos Institucionais</a:t>
                      </a:r>
                      <a:endParaRPr lang="pt-BR" sz="1600" b="1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80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60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6896819"/>
                  </a:ext>
                </a:extLst>
              </a:tr>
              <a:tr h="514773">
                <a:tc>
                  <a:txBody>
                    <a:bodyPr/>
                    <a:lstStyle/>
                    <a:p>
                      <a:pPr marL="69850" algn="just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PEP II Eixo 3 - Tecnologias Aplicadas</a:t>
                      </a:r>
                      <a:endParaRPr lang="pt-BR" sz="1600" b="1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80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60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5612542"/>
                  </a:ext>
                </a:extLst>
              </a:tr>
              <a:tr h="514773">
                <a:tc>
                  <a:txBody>
                    <a:bodyPr/>
                    <a:lstStyle/>
                    <a:p>
                      <a:pPr marL="69850" algn="just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PEP III Eixo 1 - Cultura, Arte e Desporto</a:t>
                      </a:r>
                      <a:endParaRPr lang="pt-BR" sz="1600" b="1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80</a:t>
                      </a:r>
                      <a:endParaRPr lang="pt-BR" sz="1800" kern="15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60</a:t>
                      </a:r>
                      <a:endParaRPr lang="pt-BR" sz="1800" kern="15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072035"/>
                  </a:ext>
                </a:extLst>
              </a:tr>
              <a:tr h="514773">
                <a:tc>
                  <a:txBody>
                    <a:bodyPr/>
                    <a:lstStyle/>
                    <a:p>
                      <a:pPr marL="69850" algn="just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PEP III Eixo 2 Núcleos Institucionais</a:t>
                      </a:r>
                      <a:endParaRPr lang="pt-BR" sz="1600" b="1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80</a:t>
                      </a:r>
                      <a:endParaRPr lang="pt-BR" sz="1800" kern="15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60</a:t>
                      </a:r>
                      <a:endParaRPr lang="pt-BR" sz="1800" kern="15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8637392"/>
                  </a:ext>
                </a:extLst>
              </a:tr>
              <a:tr h="514773">
                <a:tc>
                  <a:txBody>
                    <a:bodyPr/>
                    <a:lstStyle/>
                    <a:p>
                      <a:pPr marL="69850" algn="just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PEP III Eixo 3 - Tecnologias Aplicadas</a:t>
                      </a:r>
                      <a:endParaRPr lang="pt-BR" sz="1600" b="1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80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kern="150" dirty="0">
                          <a:effectLst/>
                          <a:latin typeface="Arial" panose="020B0604020202020204" pitchFamily="34" charset="0"/>
                          <a:ea typeface="Noto Sans CJK SC Regular"/>
                          <a:cs typeface="Lohit Devanagari"/>
                        </a:rPr>
                        <a:t>60</a:t>
                      </a:r>
                      <a:endParaRPr lang="pt-BR" sz="1800" kern="150" dirty="0">
                        <a:effectLst/>
                        <a:latin typeface="Liberation Serif" panose="02020603050405020304" pitchFamily="18" charset="0"/>
                        <a:ea typeface="Noto Sans CJK SC Regular"/>
                        <a:cs typeface="Lohit Devanagari"/>
                      </a:endParaRPr>
                    </a:p>
                  </a:txBody>
                  <a:tcPr marL="28575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7720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684091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2867</TotalTime>
  <Words>779</Words>
  <Application>Microsoft Office PowerPoint</Application>
  <PresentationFormat>Personalizar</PresentationFormat>
  <Paragraphs>210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Facetado</vt:lpstr>
      <vt:lpstr>Ensino Médio Integrado – Câmpus Passo Fundo</vt:lpstr>
      <vt:lpstr>CURSOS</vt:lpstr>
      <vt:lpstr>HISTÓRICO</vt:lpstr>
      <vt:lpstr>Concepções dos Cursos de Ensino Médio Integrado </vt:lpstr>
      <vt:lpstr>Matriz Curricular dos Cursos – Componentes Curriculares – Técnico em Mecânica Exemplo </vt:lpstr>
      <vt:lpstr>Primeiro ano</vt:lpstr>
      <vt:lpstr>Segundo Ano</vt:lpstr>
      <vt:lpstr>Terceiro Ano</vt:lpstr>
      <vt:lpstr>PEPs – Projetos Eletivos Permanentes</vt:lpstr>
      <vt:lpstr>Regulamento </vt:lpstr>
      <vt:lpstr>Slide 11</vt:lpstr>
      <vt:lpstr>Para refletir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Ensino Médio Integrado – Câmpus Passo Fundo</dc:title>
  <dc:creator>ifsul</dc:creator>
  <cp:lastModifiedBy>Veridiana</cp:lastModifiedBy>
  <cp:revision>17</cp:revision>
  <dcterms:created xsi:type="dcterms:W3CDTF">2020-04-11T14:03:05Z</dcterms:created>
  <dcterms:modified xsi:type="dcterms:W3CDTF">2020-04-13T17:00:05Z</dcterms:modified>
</cp:coreProperties>
</file>