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hlRBAw/8sna6ieF2m+x6WwXQhD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52832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905625" y="0"/>
            <a:ext cx="52832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52832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2759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737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524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294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dde9bedbec_0_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1dde9bedbe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0829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dde9bedbec_0_45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1dde9bedbe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8462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dde9bedbec_0_5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1dde9bedbe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874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dde9bedbe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dde9bedbec_1_0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1dde9bedbec_1_0:notes"/>
          <p:cNvSpPr txBox="1">
            <a:spLocks noGrp="1"/>
          </p:cNvSpPr>
          <p:nvPr>
            <p:ph type="sldNum" idx="12"/>
          </p:nvPr>
        </p:nvSpPr>
        <p:spPr>
          <a:xfrm>
            <a:off x="6905625" y="6513513"/>
            <a:ext cx="52833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7587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305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dde9bedbe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dde9bedbec_1_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g1dde9bedbec_1_6:notes"/>
          <p:cNvSpPr txBox="1">
            <a:spLocks noGrp="1"/>
          </p:cNvSpPr>
          <p:nvPr>
            <p:ph type="sldNum" idx="12"/>
          </p:nvPr>
        </p:nvSpPr>
        <p:spPr>
          <a:xfrm>
            <a:off x="6905625" y="6513513"/>
            <a:ext cx="52833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8928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866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193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8488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2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0851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2105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542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obj">
  <p:cSld name="OBJECT">
    <p:bg>
      <p:bgPr>
        <a:solidFill>
          <a:schemeClr val="l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8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 extrusionOk="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noFill/>
          <a:ln w="9525" cap="flat" cmpd="sng">
            <a:solidFill>
              <a:srgbClr val="BEB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48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 extrusionOk="0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4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 extrusionOk="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2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8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 extrusionOk="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607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8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 extrusionOk="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1764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8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 extrusionOk="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6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8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 extrusionOk="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6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8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 extrusionOk="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8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 extrusionOk="0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607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8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8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8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9"/>
          <p:cNvSpPr txBox="1">
            <a:spLocks noGrp="1"/>
          </p:cNvSpPr>
          <p:nvPr>
            <p:ph type="title"/>
          </p:nvPr>
        </p:nvSpPr>
        <p:spPr>
          <a:xfrm>
            <a:off x="2317114" y="20828"/>
            <a:ext cx="7557770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A500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9"/>
          <p:cNvSpPr txBox="1">
            <a:spLocks noGrp="1"/>
          </p:cNvSpPr>
          <p:nvPr>
            <p:ph type="body" idx="1"/>
          </p:nvPr>
        </p:nvSpPr>
        <p:spPr>
          <a:xfrm>
            <a:off x="312648" y="1869719"/>
            <a:ext cx="11566702" cy="2220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9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9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9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0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0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0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0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0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1"/>
          <p:cNvSpPr txBox="1">
            <a:spLocks noGrp="1"/>
          </p:cNvSpPr>
          <p:nvPr>
            <p:ph type="title"/>
          </p:nvPr>
        </p:nvSpPr>
        <p:spPr>
          <a:xfrm>
            <a:off x="2317114" y="20828"/>
            <a:ext cx="7557770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A500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1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1"/>
          <p:cNvSpPr txBox="1">
            <a:spLocks noGrp="1"/>
          </p:cNvSpPr>
          <p:nvPr>
            <p:ph type="body" idx="2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1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1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1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2"/>
          <p:cNvSpPr txBox="1">
            <a:spLocks noGrp="1"/>
          </p:cNvSpPr>
          <p:nvPr>
            <p:ph type="title"/>
          </p:nvPr>
        </p:nvSpPr>
        <p:spPr>
          <a:xfrm>
            <a:off x="2317114" y="20828"/>
            <a:ext cx="7557770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A500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2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2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2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 extrusionOk="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noFill/>
          <a:ln w="9525" cap="flat" cmpd="sng">
            <a:solidFill>
              <a:srgbClr val="BEB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4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 extrusionOk="0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47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 extrusionOk="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2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47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 extrusionOk="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607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47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 extrusionOk="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1764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7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 extrusionOk="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6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47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 extrusionOk="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69803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47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 extrusionOk="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47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 extrusionOk="0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607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47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 extrusionOk="0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47"/>
          <p:cNvSpPr txBox="1">
            <a:spLocks noGrp="1"/>
          </p:cNvSpPr>
          <p:nvPr>
            <p:ph type="title"/>
          </p:nvPr>
        </p:nvSpPr>
        <p:spPr>
          <a:xfrm>
            <a:off x="2317114" y="20828"/>
            <a:ext cx="7557770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500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47"/>
          <p:cNvSpPr txBox="1">
            <a:spLocks noGrp="1"/>
          </p:cNvSpPr>
          <p:nvPr>
            <p:ph type="body" idx="1"/>
          </p:nvPr>
        </p:nvSpPr>
        <p:spPr>
          <a:xfrm>
            <a:off x="312648" y="1869719"/>
            <a:ext cx="11566702" cy="2220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7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7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7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00000"/>
              </a:lnSpc>
              <a:spcBef>
                <a:spcPts val="0"/>
              </a:spcBef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 extrusionOk="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371600" y="2647055"/>
            <a:ext cx="7979410" cy="1563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6002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>
                <a:solidFill>
                  <a:srgbClr val="3E7818"/>
                </a:solidFill>
                <a:latin typeface="Arial"/>
                <a:ea typeface="Arial"/>
                <a:cs typeface="Arial"/>
                <a:sym typeface="Arial"/>
              </a:rPr>
              <a:t>Módulo ETEP </a:t>
            </a:r>
            <a:endParaRPr/>
          </a:p>
          <a:p>
            <a:pPr marL="160020" marR="0" lvl="0" indent="0" algn="ctr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3E7818"/>
                </a:solidFill>
                <a:latin typeface="Arial"/>
                <a:ea typeface="Arial"/>
                <a:cs typeface="Arial"/>
                <a:sym typeface="Arial"/>
              </a:rPr>
              <a:t>(Equipe Técnico-Pedagógica)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2800" y="381000"/>
            <a:ext cx="3857244" cy="8488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/>
        </p:nvSpPr>
        <p:spPr>
          <a:xfrm>
            <a:off x="2285999" y="2846404"/>
            <a:ext cx="7086600" cy="1489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6002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>
                <a:solidFill>
                  <a:srgbClr val="3E7818"/>
                </a:solidFill>
                <a:latin typeface="Arial"/>
                <a:ea typeface="Arial"/>
                <a:cs typeface="Arial"/>
                <a:sym typeface="Arial"/>
              </a:rPr>
              <a:t>SOLICITAÇÕES DE ACOMPANHAMENTOS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9"/>
          <p:cNvSpPr txBox="1"/>
          <p:nvPr/>
        </p:nvSpPr>
        <p:spPr>
          <a:xfrm>
            <a:off x="1869757" y="3429000"/>
            <a:ext cx="7919085" cy="336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065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685800" y="577178"/>
            <a:ext cx="89916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Solicitação de Acompanhamento 🡪 Fluxo de Funcionamento</a:t>
            </a:r>
            <a:endParaRPr sz="2200"/>
          </a:p>
        </p:txBody>
      </p:sp>
      <p:grpSp>
        <p:nvGrpSpPr>
          <p:cNvPr id="150" name="Google Shape;150;p10"/>
          <p:cNvGrpSpPr/>
          <p:nvPr/>
        </p:nvGrpSpPr>
        <p:grpSpPr>
          <a:xfrm>
            <a:off x="1176075" y="3346124"/>
            <a:ext cx="8472828" cy="986425"/>
            <a:chOff x="10152" y="701243"/>
            <a:chExt cx="8572266" cy="654823"/>
          </a:xfrm>
        </p:grpSpPr>
        <p:sp>
          <p:nvSpPr>
            <p:cNvPr id="151" name="Google Shape;151;p10"/>
            <p:cNvSpPr/>
            <p:nvPr/>
          </p:nvSpPr>
          <p:spPr>
            <a:xfrm>
              <a:off x="10152" y="717479"/>
              <a:ext cx="1440899" cy="587807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0"/>
            <p:cNvSpPr txBox="1"/>
            <p:nvPr/>
          </p:nvSpPr>
          <p:spPr>
            <a:xfrm>
              <a:off x="27368" y="734695"/>
              <a:ext cx="1406400" cy="55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Solicitação</a:t>
              </a:r>
              <a:endParaRPr/>
            </a:p>
          </p:txBody>
        </p:sp>
        <p:sp>
          <p:nvSpPr>
            <p:cNvPr id="153" name="Google Shape;153;p10"/>
            <p:cNvSpPr/>
            <p:nvPr/>
          </p:nvSpPr>
          <p:spPr>
            <a:xfrm rot="23093">
              <a:off x="1458223" y="838582"/>
              <a:ext cx="119736" cy="379039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94A37E"/>
                </a:gs>
                <a:gs pos="80000">
                  <a:srgbClr val="C4D6A7"/>
                </a:gs>
                <a:gs pos="100000">
                  <a:srgbClr val="C5D8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0"/>
            <p:cNvSpPr txBox="1"/>
            <p:nvPr/>
          </p:nvSpPr>
          <p:spPr>
            <a:xfrm rot="23093">
              <a:off x="1458223" y="914269"/>
              <a:ext cx="83815" cy="227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1676966" y="725769"/>
              <a:ext cx="1096860" cy="591310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0"/>
            <p:cNvSpPr txBox="1"/>
            <p:nvPr/>
          </p:nvSpPr>
          <p:spPr>
            <a:xfrm>
              <a:off x="1694285" y="743088"/>
              <a:ext cx="1062222" cy="556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Análise</a:t>
              </a:r>
              <a:endParaRPr/>
            </a:p>
          </p:txBody>
        </p:sp>
        <p:sp>
          <p:nvSpPr>
            <p:cNvPr id="157" name="Google Shape;157;p10"/>
            <p:cNvSpPr/>
            <p:nvPr/>
          </p:nvSpPr>
          <p:spPr>
            <a:xfrm>
              <a:off x="2830265" y="831904"/>
              <a:ext cx="119649" cy="379039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94A37E"/>
                </a:gs>
                <a:gs pos="80000">
                  <a:srgbClr val="C4D6A7"/>
                </a:gs>
                <a:gs pos="100000">
                  <a:srgbClr val="C5D8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0"/>
            <p:cNvSpPr txBox="1"/>
            <p:nvPr/>
          </p:nvSpPr>
          <p:spPr>
            <a:xfrm>
              <a:off x="2830265" y="907712"/>
              <a:ext cx="83754" cy="227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2999581" y="722880"/>
              <a:ext cx="1258517" cy="597087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0"/>
            <p:cNvSpPr txBox="1"/>
            <p:nvPr/>
          </p:nvSpPr>
          <p:spPr>
            <a:xfrm>
              <a:off x="3017069" y="740368"/>
              <a:ext cx="1223541" cy="5621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Registro</a:t>
              </a:r>
              <a:endParaRPr/>
            </a:p>
          </p:txBody>
        </p:sp>
        <p:sp>
          <p:nvSpPr>
            <p:cNvPr id="161" name="Google Shape;161;p10"/>
            <p:cNvSpPr/>
            <p:nvPr/>
          </p:nvSpPr>
          <p:spPr>
            <a:xfrm>
              <a:off x="4304347" y="813980"/>
              <a:ext cx="139303" cy="379039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94A37E"/>
                </a:gs>
                <a:gs pos="80000">
                  <a:srgbClr val="C4D6A7"/>
                </a:gs>
                <a:gs pos="100000">
                  <a:srgbClr val="C5D8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0"/>
            <p:cNvSpPr txBox="1"/>
            <p:nvPr/>
          </p:nvSpPr>
          <p:spPr>
            <a:xfrm>
              <a:off x="4304347" y="889788"/>
              <a:ext cx="97512" cy="227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0"/>
            <p:cNvSpPr/>
            <p:nvPr/>
          </p:nvSpPr>
          <p:spPr>
            <a:xfrm>
              <a:off x="4520935" y="701243"/>
              <a:ext cx="2020983" cy="640362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0"/>
            <p:cNvSpPr txBox="1"/>
            <p:nvPr/>
          </p:nvSpPr>
          <p:spPr>
            <a:xfrm>
              <a:off x="4539691" y="719999"/>
              <a:ext cx="1983471" cy="6028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800"/>
                <a:buFont typeface="Calibri"/>
                <a:buNone/>
              </a:pPr>
              <a:r>
                <a:rPr lang="pt-BR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*</a:t>
              </a:r>
              <a:r>
                <a:rPr lang="pt-BR" sz="175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Encaminhamento</a:t>
              </a:r>
              <a:endParaRPr/>
            </a:p>
          </p:txBody>
        </p:sp>
        <p:sp>
          <p:nvSpPr>
            <p:cNvPr id="165" name="Google Shape;165;p10"/>
            <p:cNvSpPr/>
            <p:nvPr/>
          </p:nvSpPr>
          <p:spPr>
            <a:xfrm rot="34318">
              <a:off x="6608186" y="843355"/>
              <a:ext cx="140501" cy="379039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94A37E"/>
                </a:gs>
                <a:gs pos="80000">
                  <a:srgbClr val="C4D6A7"/>
                </a:gs>
                <a:gs pos="100000">
                  <a:srgbClr val="C5D8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0"/>
            <p:cNvSpPr txBox="1"/>
            <p:nvPr/>
          </p:nvSpPr>
          <p:spPr>
            <a:xfrm rot="34318">
              <a:off x="6608187" y="918953"/>
              <a:ext cx="98351" cy="2274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0"/>
            <p:cNvSpPr/>
            <p:nvPr/>
          </p:nvSpPr>
          <p:spPr>
            <a:xfrm>
              <a:off x="6807001" y="729973"/>
              <a:ext cx="1775417" cy="62609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0"/>
            <p:cNvSpPr txBox="1"/>
            <p:nvPr/>
          </p:nvSpPr>
          <p:spPr>
            <a:xfrm>
              <a:off x="6825339" y="748311"/>
              <a:ext cx="1738800" cy="58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4. Encerramento</a:t>
              </a:r>
              <a:endParaRPr/>
            </a:p>
          </p:txBody>
        </p:sp>
      </p:grpSp>
      <p:sp>
        <p:nvSpPr>
          <p:cNvPr id="169" name="Google Shape;169;p10"/>
          <p:cNvSpPr/>
          <p:nvPr/>
        </p:nvSpPr>
        <p:spPr>
          <a:xfrm>
            <a:off x="988157" y="1718725"/>
            <a:ext cx="83304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servidor abre uma solicitação de atendimento que passará por uma triagem inicial; se deferida é encaminhada aos profissionais da Equipe Técnico-Pedagógica: 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</p:txBody>
      </p:sp>
      <p:sp>
        <p:nvSpPr>
          <p:cNvPr id="170" name="Google Shape;170;p10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dde9bedbec_0_6"/>
          <p:cNvSpPr txBox="1">
            <a:spLocks noGrp="1"/>
          </p:cNvSpPr>
          <p:nvPr>
            <p:ph type="title"/>
          </p:nvPr>
        </p:nvSpPr>
        <p:spPr>
          <a:xfrm>
            <a:off x="685800" y="577178"/>
            <a:ext cx="899160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Solicitação de Acompanhamento 🡪 Fluxo de Funcionamento</a:t>
            </a:r>
            <a:endParaRPr sz="2200"/>
          </a:p>
        </p:txBody>
      </p:sp>
      <p:sp>
        <p:nvSpPr>
          <p:cNvPr id="176" name="Google Shape;176;g1dde9bedbec_0_6"/>
          <p:cNvSpPr/>
          <p:nvPr/>
        </p:nvSpPr>
        <p:spPr>
          <a:xfrm>
            <a:off x="988157" y="1718725"/>
            <a:ext cx="83304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 b="1">
                <a:solidFill>
                  <a:schemeClr val="dk1"/>
                </a:solidFill>
              </a:rPr>
              <a:t>1</a:t>
            </a:r>
            <a:r>
              <a:rPr lang="pt-BR" sz="2000" b="1">
                <a:solidFill>
                  <a:schemeClr val="dk1"/>
                </a:solidFill>
              </a:rPr>
              <a:t>. Solicitação</a:t>
            </a:r>
            <a:r>
              <a:rPr lang="pt-BR" sz="2000">
                <a:solidFill>
                  <a:schemeClr val="dk1"/>
                </a:solidFill>
              </a:rPr>
              <a:t>: Refere-se à abertura e submissão da solicitação no sistema pelo solicitante;</a:t>
            </a:r>
            <a:endParaRPr sz="2000"/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dk1"/>
                </a:solidFill>
              </a:rPr>
              <a:t>2.  Análise</a:t>
            </a:r>
            <a:r>
              <a:rPr lang="pt-BR" sz="2000">
                <a:solidFill>
                  <a:schemeClr val="dk1"/>
                </a:solidFill>
              </a:rPr>
              <a:t>: A solicitação é deferida ou indeferida pelo responsável pela triagem. O mais indicado é  que seja um membro da Equipe Técnico-Pedagógica o responsável pela triagem;</a:t>
            </a:r>
            <a:endParaRPr sz="2000"/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dk1"/>
                </a:solidFill>
              </a:rPr>
              <a:t>3. Registro: </a:t>
            </a:r>
            <a:r>
              <a:rPr lang="pt-BR" sz="2000">
                <a:solidFill>
                  <a:schemeClr val="dk1"/>
                </a:solidFill>
              </a:rPr>
              <a:t>Refere-se aos registros textuais no acompanhamento e envolve os </a:t>
            </a:r>
            <a:r>
              <a:rPr lang="pt-BR" sz="2000" u="sng"/>
              <a:t>encaminhamentos,</a:t>
            </a:r>
            <a:r>
              <a:rPr lang="pt-BR" sz="2000">
                <a:solidFill>
                  <a:schemeClr val="dk1"/>
                </a:solidFill>
              </a:rPr>
              <a:t> e, quando necessário, realizar ações como anexar </a:t>
            </a:r>
            <a:r>
              <a:rPr lang="pt-BR" sz="2000" u="sng">
                <a:solidFill>
                  <a:schemeClr val="dk1"/>
                </a:solidFill>
              </a:rPr>
              <a:t>documentos</a:t>
            </a:r>
            <a:r>
              <a:rPr lang="pt-BR" sz="2000">
                <a:solidFill>
                  <a:schemeClr val="dk1"/>
                </a:solidFill>
              </a:rPr>
              <a:t> e dar visibilidade do processo aos envolvidos;</a:t>
            </a:r>
            <a:endParaRPr sz="2000"/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</p:txBody>
      </p:sp>
      <p:sp>
        <p:nvSpPr>
          <p:cNvPr id="177" name="Google Shape;177;g1dde9bedbec_0_6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00" cy="1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dde9bedbec_0_45"/>
          <p:cNvSpPr txBox="1">
            <a:spLocks noGrp="1"/>
          </p:cNvSpPr>
          <p:nvPr>
            <p:ph type="title"/>
          </p:nvPr>
        </p:nvSpPr>
        <p:spPr>
          <a:xfrm>
            <a:off x="685800" y="577178"/>
            <a:ext cx="899160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Solicitação de Acompanhamento 🡪 Fluxo de Funcionamento</a:t>
            </a:r>
            <a:endParaRPr sz="2200"/>
          </a:p>
        </p:txBody>
      </p:sp>
      <p:sp>
        <p:nvSpPr>
          <p:cNvPr id="183" name="Google Shape;183;g1dde9bedbec_0_45"/>
          <p:cNvSpPr/>
          <p:nvPr/>
        </p:nvSpPr>
        <p:spPr>
          <a:xfrm>
            <a:off x="988157" y="1718725"/>
            <a:ext cx="83304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 b="1">
                <a:solidFill>
                  <a:schemeClr val="dk1"/>
                </a:solidFill>
              </a:rPr>
              <a:t>4.</a:t>
            </a:r>
            <a:r>
              <a:rPr lang="pt-BR" sz="2000" b="1">
                <a:solidFill>
                  <a:schemeClr val="dk1"/>
                </a:solidFill>
              </a:rPr>
              <a:t> Encerramento:</a:t>
            </a:r>
            <a:r>
              <a:rPr lang="pt-BR" sz="2000">
                <a:solidFill>
                  <a:schemeClr val="dk1"/>
                </a:solidFill>
              </a:rPr>
              <a:t> Refere-se à finalização da solicitação do acompanhamento. </a:t>
            </a:r>
            <a:endParaRPr sz="2000">
              <a:solidFill>
                <a:schemeClr val="dk1"/>
              </a:solidFill>
            </a:endParaRPr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12065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dk1"/>
                </a:solidFill>
              </a:rPr>
              <a:t>OBS.:  </a:t>
            </a:r>
            <a:r>
              <a:rPr lang="pt-BR" sz="2000">
                <a:solidFill>
                  <a:schemeClr val="dk1"/>
                </a:solidFill>
              </a:rPr>
              <a:t>O encerramento pode ocorrer após a resolução da solicitação ou, dependendo da solicitação, após todo o percurso acadêmico do Estudante, como seria o caso das Pessoas com Necessidades Específicas (PNEs).</a:t>
            </a:r>
            <a:endParaRPr sz="200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</p:txBody>
      </p:sp>
      <p:sp>
        <p:nvSpPr>
          <p:cNvPr id="184" name="Google Shape;184;g1dde9bedbec_0_45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00" cy="1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dde9bedbec_0_51"/>
          <p:cNvSpPr txBox="1"/>
          <p:nvPr/>
        </p:nvSpPr>
        <p:spPr>
          <a:xfrm>
            <a:off x="2888074" y="2639454"/>
            <a:ext cx="7086600" cy="7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4800" b="1">
                <a:solidFill>
                  <a:srgbClr val="2A500F"/>
                </a:solidFill>
              </a:rPr>
              <a:t>Próximos Passos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1dde9bedbec_0_51"/>
          <p:cNvSpPr txBox="1"/>
          <p:nvPr/>
        </p:nvSpPr>
        <p:spPr>
          <a:xfrm>
            <a:off x="2286007" y="3541875"/>
            <a:ext cx="7919100" cy="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065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dde9bedbec_1_0"/>
          <p:cNvSpPr txBox="1">
            <a:spLocks noGrp="1"/>
          </p:cNvSpPr>
          <p:nvPr>
            <p:ph type="title"/>
          </p:nvPr>
        </p:nvSpPr>
        <p:spPr>
          <a:xfrm>
            <a:off x="1403839" y="538228"/>
            <a:ext cx="7557900" cy="369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Próximos Passos, após Câmara de Ensino</a:t>
            </a:r>
            <a:endParaRPr/>
          </a:p>
        </p:txBody>
      </p:sp>
      <p:sp>
        <p:nvSpPr>
          <p:cNvPr id="197" name="Google Shape;197;g1dde9bedbec_1_0"/>
          <p:cNvSpPr txBox="1">
            <a:spLocks noGrp="1"/>
          </p:cNvSpPr>
          <p:nvPr>
            <p:ph type="body" idx="1"/>
          </p:nvPr>
        </p:nvSpPr>
        <p:spPr>
          <a:xfrm>
            <a:off x="1403850" y="1642125"/>
            <a:ext cx="8916300" cy="3016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Apresentação no CODIR;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Capacitação das Equipes Técnico-Pedagógicas,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                     de Assistência Estudantil, 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        dos NAPNES;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Inserção do fluxograma do Módulo ETEP no Plano de Ação de Permanência e Êxito de cada câmpus.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1400" y="2743200"/>
            <a:ext cx="4543044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dde9bedbec_1_6"/>
          <p:cNvSpPr txBox="1">
            <a:spLocks noGrp="1"/>
          </p:cNvSpPr>
          <p:nvPr>
            <p:ph type="title"/>
          </p:nvPr>
        </p:nvSpPr>
        <p:spPr>
          <a:xfrm>
            <a:off x="2317114" y="20828"/>
            <a:ext cx="7557900" cy="369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75" name="Google Shape;75;g1dde9bedbec_1_6"/>
          <p:cNvSpPr txBox="1">
            <a:spLocks noGrp="1"/>
          </p:cNvSpPr>
          <p:nvPr>
            <p:ph type="body" idx="1"/>
          </p:nvPr>
        </p:nvSpPr>
        <p:spPr>
          <a:xfrm>
            <a:off x="1253400" y="1691000"/>
            <a:ext cx="7947300" cy="4309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Grupo de Estudo e Trabalho responsável por Implementar o Módulo SUAP EDU - Atividades Estudantis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Roberta Gonçalves Crizel - Orientadora Educacional - Coordenadora de Apoio ao Estudante - Departamento de Gestão de Assistência Estudantil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Aline Rossales Sengik - Analista de Tecnologia da Informação - Diretoria de Tecnologia da Informação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Liliane da Costa Ores - Psicóloga - Chefe do Departamento de Gestão de Assistência Estudantil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Arial"/>
                <a:ea typeface="Arial"/>
                <a:cs typeface="Arial"/>
                <a:sym typeface="Arial"/>
              </a:rPr>
              <a:t>Stela Marina Nunes de Castro - Revisão linguística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title"/>
          </p:nvPr>
        </p:nvSpPr>
        <p:spPr>
          <a:xfrm>
            <a:off x="838200" y="944663"/>
            <a:ext cx="78486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Conhecendo o módulo ETEP</a:t>
            </a:r>
            <a:endParaRPr sz="2200">
              <a:solidFill>
                <a:srgbClr val="FF0000"/>
              </a:solidFill>
            </a:endParaRPr>
          </a:p>
        </p:txBody>
      </p:sp>
      <p:grpSp>
        <p:nvGrpSpPr>
          <p:cNvPr id="81" name="Google Shape;81;p2"/>
          <p:cNvGrpSpPr/>
          <p:nvPr/>
        </p:nvGrpSpPr>
        <p:grpSpPr>
          <a:xfrm>
            <a:off x="533400" y="2057397"/>
            <a:ext cx="9220200" cy="2226267"/>
            <a:chOff x="0" y="761997"/>
            <a:chExt cx="9220200" cy="2226267"/>
          </a:xfrm>
        </p:grpSpPr>
        <p:sp>
          <p:nvSpPr>
            <p:cNvPr id="82" name="Google Shape;82;p2"/>
            <p:cNvSpPr/>
            <p:nvPr/>
          </p:nvSpPr>
          <p:spPr>
            <a:xfrm>
              <a:off x="457183" y="761997"/>
              <a:ext cx="8662838" cy="504777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 txBox="1"/>
            <p:nvPr/>
          </p:nvSpPr>
          <p:spPr>
            <a:xfrm>
              <a:off x="481824" y="786638"/>
              <a:ext cx="8613556" cy="4554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pt-BR"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🡪 </a:t>
              </a:r>
              <a:r>
                <a:rPr lang="pt-BR" sz="20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OBJETIVO</a:t>
              </a: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0" y="1676402"/>
              <a:ext cx="9220200" cy="13118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 txBox="1"/>
            <p:nvPr/>
          </p:nvSpPr>
          <p:spPr>
            <a:xfrm>
              <a:off x="0" y="1676402"/>
              <a:ext cx="9220200" cy="13118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92725" tIns="25400" rIns="142225" bIns="25400" anchor="t" anchorCtr="0">
              <a:noAutofit/>
            </a:bodyPr>
            <a:lstStyle/>
            <a:p>
              <a:pPr marL="228600" marR="0" lvl="1" indent="-2286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pt-BR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Este módulo tem por objetivo auxiliar nas atividades da Equipe Técnico-Pedagógica, por meio da organização dos atendimentos e registros de acompanhamentos das solicitações realizadas pela comunidade interna.</a:t>
              </a:r>
              <a:endParaRPr sz="2000" b="0" i="0" u="none" strike="noStrike" cap="non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Google Shape;86;p2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3"/>
          <p:cNvGrpSpPr/>
          <p:nvPr/>
        </p:nvGrpSpPr>
        <p:grpSpPr>
          <a:xfrm>
            <a:off x="685800" y="964001"/>
            <a:ext cx="8780875" cy="4666582"/>
            <a:chOff x="685800" y="413388"/>
            <a:chExt cx="8780875" cy="4666582"/>
          </a:xfrm>
        </p:grpSpPr>
        <p:sp>
          <p:nvSpPr>
            <p:cNvPr id="92" name="Google Shape;92;p3"/>
            <p:cNvSpPr/>
            <p:nvPr/>
          </p:nvSpPr>
          <p:spPr>
            <a:xfrm>
              <a:off x="925644" y="413388"/>
              <a:ext cx="8207100" cy="55950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 txBox="1"/>
            <p:nvPr/>
          </p:nvSpPr>
          <p:spPr>
            <a:xfrm>
              <a:off x="1159907" y="440701"/>
              <a:ext cx="8152500" cy="5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pt-BR"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🡪 </a:t>
              </a:r>
              <a:r>
                <a:rPr lang="pt-BR" sz="20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FUNCIONALIDADES</a:t>
              </a: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685800" y="2590795"/>
              <a:ext cx="8686800" cy="24891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 txBox="1"/>
            <p:nvPr/>
          </p:nvSpPr>
          <p:spPr>
            <a:xfrm>
              <a:off x="779875" y="1502133"/>
              <a:ext cx="8686800" cy="2489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5800" tIns="25400" rIns="142225" bIns="25400" anchor="t" anchorCtr="0">
              <a:noAutofit/>
            </a:bodyPr>
            <a:lstStyle/>
            <a:p>
              <a:pPr marL="228600" marR="0" lvl="1" indent="-2286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pt-BR" sz="20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Acompanhamento: </a:t>
              </a:r>
              <a:r>
                <a:rPr lang="pt-BR" sz="2000">
                  <a:solidFill>
                    <a:schemeClr val="dk1"/>
                  </a:solidFill>
                </a:rPr>
                <a:t>Esta funcionalidade tem por objetivo registrar os acompanhamentos das solicitações realizadas pela comunidade interna à Equipe Técnico-Pedagógica;</a:t>
              </a:r>
              <a:endParaRPr sz="2000">
                <a:solidFill>
                  <a:schemeClr val="dk1"/>
                </a:solidFill>
              </a:endParaRPr>
            </a:p>
            <a:p>
              <a:pPr marL="228600" marR="0" lvl="1" indent="-2286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</a:pPr>
              <a:r>
                <a:rPr lang="pt-BR" sz="20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Atividade: </a:t>
              </a:r>
              <a:r>
                <a:rPr lang="pt-BR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Refere-se ao cadastro das atividades que ocorrerão no decorrer do ano; existe a possibilidade de resultar em um calendário semestral/anual de eventos</a:t>
              </a:r>
              <a:r>
                <a:rPr lang="pt-BR" sz="2000">
                  <a:solidFill>
                    <a:schemeClr val="dk1"/>
                  </a:solidFill>
                </a:rPr>
                <a:t>;</a:t>
              </a: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28600" marR="0" lvl="1" indent="-2286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Char char="•"/>
              </a:pPr>
              <a:r>
                <a:rPr lang="pt-BR" sz="2000" b="1">
                  <a:solidFill>
                    <a:schemeClr val="dk1"/>
                  </a:solidFill>
                </a:rPr>
                <a:t>Relatórios: </a:t>
              </a:r>
              <a:r>
                <a:rPr lang="pt-BR" sz="2400" b="1">
                  <a:solidFill>
                    <a:schemeClr val="dk1"/>
                  </a:solidFill>
                </a:rPr>
                <a:t> </a:t>
              </a:r>
              <a:r>
                <a:rPr lang="pt-BR" sz="1900">
                  <a:solidFill>
                    <a:schemeClr val="dk1"/>
                  </a:solidFill>
                </a:rPr>
                <a:t>Esta funcionalidade permite que os </a:t>
              </a:r>
              <a:r>
                <a:rPr lang="pt-BR" sz="1900" b="1">
                  <a:solidFill>
                    <a:schemeClr val="dk1"/>
                  </a:solidFill>
                </a:rPr>
                <a:t>membros ETEP</a:t>
              </a:r>
              <a:r>
                <a:rPr lang="pt-BR" sz="1900">
                  <a:solidFill>
                    <a:schemeClr val="dk1"/>
                  </a:solidFill>
                </a:rPr>
                <a:t> possam ter uma visão geral dos acompanhamentos realizados pela Equipe Técnico-Pedagógica de toda a Instituição.</a:t>
              </a:r>
              <a:endParaRPr sz="2400" b="1">
                <a:solidFill>
                  <a:schemeClr val="dk1"/>
                </a:solidFill>
              </a:endParaRPr>
            </a:p>
            <a:p>
              <a:pPr marL="114300" marR="0" lvl="1" indent="-1905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endPara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3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4"/>
          <p:cNvGrpSpPr/>
          <p:nvPr/>
        </p:nvGrpSpPr>
        <p:grpSpPr>
          <a:xfrm>
            <a:off x="1409700" y="838200"/>
            <a:ext cx="7239000" cy="559508"/>
            <a:chOff x="0" y="0"/>
            <a:chExt cx="7239000" cy="559508"/>
          </a:xfrm>
        </p:grpSpPr>
        <p:sp>
          <p:nvSpPr>
            <p:cNvPr id="102" name="Google Shape;102;p4"/>
            <p:cNvSpPr/>
            <p:nvPr/>
          </p:nvSpPr>
          <p:spPr>
            <a:xfrm>
              <a:off x="0" y="0"/>
              <a:ext cx="7239000" cy="559508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 txBox="1"/>
            <p:nvPr/>
          </p:nvSpPr>
          <p:spPr>
            <a:xfrm>
              <a:off x="27313" y="27313"/>
              <a:ext cx="7184374" cy="5048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pt-BR"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🡪 </a:t>
              </a:r>
              <a:r>
                <a:rPr lang="pt-BR" sz="20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Cadastros prévios</a:t>
              </a:r>
              <a:endParaRPr/>
            </a:p>
          </p:txBody>
        </p:sp>
      </p:grpSp>
      <p:sp>
        <p:nvSpPr>
          <p:cNvPr id="104" name="Google Shape;104;p4"/>
          <p:cNvSpPr txBox="1">
            <a:spLocks noGrp="1"/>
          </p:cNvSpPr>
          <p:nvPr>
            <p:ph type="sldNum" idx="12"/>
          </p:nvPr>
        </p:nvSpPr>
        <p:spPr>
          <a:xfrm>
            <a:off x="11931142" y="6596706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  <p:sp>
        <p:nvSpPr>
          <p:cNvPr id="105" name="Google Shape;105;p4"/>
          <p:cNvSpPr txBox="1"/>
          <p:nvPr/>
        </p:nvSpPr>
        <p:spPr>
          <a:xfrm>
            <a:off x="2743200" y="1905000"/>
            <a:ext cx="4572000" cy="2160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354965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Noto Sans Symbols"/>
              <a:buChar char="▪"/>
            </a:pPr>
            <a:r>
              <a:rPr lang="pt-B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Tipos de Acompanhamento</a:t>
            </a:r>
            <a:endParaRPr/>
          </a:p>
          <a:p>
            <a:pPr marL="354965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Noto Sans Symbols"/>
              <a:buChar char="▪"/>
            </a:pPr>
            <a:r>
              <a:rPr lang="pt-B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Tipos de Encaminhamento</a:t>
            </a:r>
            <a:endParaRPr/>
          </a:p>
          <a:p>
            <a:pPr marL="354965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Noto Sans Symbols"/>
              <a:buChar char="▪"/>
            </a:pPr>
            <a:r>
              <a:rPr lang="pt-B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Tipos de Atividade</a:t>
            </a:r>
            <a:endParaRPr/>
          </a:p>
          <a:p>
            <a:pPr marL="354965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Noto Sans Symbols"/>
              <a:buChar char="▪"/>
            </a:pPr>
            <a:r>
              <a:rPr lang="pt-B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Tipos de Documento</a:t>
            </a:r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1337238" y="5036625"/>
            <a:ext cx="7341942" cy="1015663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servidores devem estar cadastrados no perfil “Membros ETEP” para poderem gerir as funcionalidades desse módulo e realizar os cadastros prévios.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>
            <a:spLocks noGrp="1"/>
          </p:cNvSpPr>
          <p:nvPr>
            <p:ph type="title"/>
          </p:nvPr>
        </p:nvSpPr>
        <p:spPr>
          <a:xfrm>
            <a:off x="1322949" y="557675"/>
            <a:ext cx="72390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Cadastro Prévios</a:t>
            </a:r>
            <a:endParaRPr sz="2200"/>
          </a:p>
        </p:txBody>
      </p:sp>
      <p:sp>
        <p:nvSpPr>
          <p:cNvPr id="112" name="Google Shape;112;p6"/>
          <p:cNvSpPr txBox="1"/>
          <p:nvPr/>
        </p:nvSpPr>
        <p:spPr>
          <a:xfrm>
            <a:off x="1143000" y="1957277"/>
            <a:ext cx="8686800" cy="5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355600" marR="508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Permite cadastrar os tipos pré-definidos de encaminhamentos, os quais serão utilizados nas ações que a  Equipe Técnico-Pedagógica irá executar num determinado acompanhamento.</a:t>
            </a:r>
            <a:endParaRPr/>
          </a:p>
          <a:p>
            <a:pPr marL="355600" marR="5080" lvl="0" indent="-215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080" lvl="0" indent="-342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Exemplos: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</a:rPr>
              <a:t>     </a:t>
            </a: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Orientação Educacional;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Psic</a:t>
            </a:r>
            <a:r>
              <a:rPr lang="pt-BR" sz="2000">
                <a:solidFill>
                  <a:schemeClr val="dk1"/>
                </a:solidFill>
              </a:rPr>
              <a:t>ologia</a:t>
            </a: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Coordenação do curso – Informática para Internet;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Rede municipal de atendimento.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"/>
          <p:cNvSpPr txBox="1">
            <a:spLocks noGrp="1"/>
          </p:cNvSpPr>
          <p:nvPr>
            <p:ph type="sldNum" idx="12"/>
          </p:nvPr>
        </p:nvSpPr>
        <p:spPr>
          <a:xfrm>
            <a:off x="11931142" y="6614160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  <p:sp>
        <p:nvSpPr>
          <p:cNvPr id="114" name="Google Shape;114;p6"/>
          <p:cNvSpPr/>
          <p:nvPr/>
        </p:nvSpPr>
        <p:spPr>
          <a:xfrm>
            <a:off x="1160585" y="1295400"/>
            <a:ext cx="8229600" cy="442674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Tipos de Encaminhamento: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>
            <a:off x="1322949" y="557675"/>
            <a:ext cx="72390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Cadastro Prévios</a:t>
            </a:r>
            <a:endParaRPr sz="2200"/>
          </a:p>
        </p:txBody>
      </p:sp>
      <p:sp>
        <p:nvSpPr>
          <p:cNvPr id="120" name="Google Shape;120;p5"/>
          <p:cNvSpPr txBox="1"/>
          <p:nvPr/>
        </p:nvSpPr>
        <p:spPr>
          <a:xfrm>
            <a:off x="1143000" y="1957277"/>
            <a:ext cx="8686800" cy="42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355600" marR="508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Permite cadastrar os tipos pré-definidos de acompanhamento que o solicitante poderá escolher ao abrir uma solicitação. </a:t>
            </a:r>
            <a:endParaRPr/>
          </a:p>
          <a:p>
            <a:pPr marL="355600" marR="5080" lvl="0" indent="-215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080" lvl="0" indent="-342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Exemplos: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Baixa frequência;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Dificuldades de Aprendizagem;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Baixo </a:t>
            </a:r>
            <a:r>
              <a:rPr lang="pt-BR" sz="2000">
                <a:solidFill>
                  <a:schemeClr val="dk1"/>
                </a:solidFill>
              </a:rPr>
              <a:t>r</a:t>
            </a: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endimento em Componente Curricular.</a:t>
            </a:r>
            <a:endParaRPr/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5"/>
          <p:cNvSpPr txBox="1">
            <a:spLocks noGrp="1"/>
          </p:cNvSpPr>
          <p:nvPr>
            <p:ph type="sldNum" idx="12"/>
          </p:nvPr>
        </p:nvSpPr>
        <p:spPr>
          <a:xfrm>
            <a:off x="11931142" y="6614160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  <p:sp>
        <p:nvSpPr>
          <p:cNvPr id="122" name="Google Shape;122;p5"/>
          <p:cNvSpPr/>
          <p:nvPr/>
        </p:nvSpPr>
        <p:spPr>
          <a:xfrm>
            <a:off x="1160585" y="1295400"/>
            <a:ext cx="8229600" cy="442674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Tipos de Acompanhamento: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1322949" y="557675"/>
            <a:ext cx="72390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Cadastro Prévios</a:t>
            </a:r>
            <a:endParaRPr sz="2200"/>
          </a:p>
        </p:txBody>
      </p:sp>
      <p:sp>
        <p:nvSpPr>
          <p:cNvPr id="128" name="Google Shape;128;p7"/>
          <p:cNvSpPr txBox="1"/>
          <p:nvPr/>
        </p:nvSpPr>
        <p:spPr>
          <a:xfrm>
            <a:off x="1143000" y="1957277"/>
            <a:ext cx="8686800" cy="44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355600" marR="508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Permite cadastrar os tipos pré-definidos de atividades, cujo objetivo é padronizar as atividades realizadas pelas Equipes Técnico-Pedagógicas, possibilitando a criação de um </a:t>
            </a:r>
            <a:r>
              <a:rPr lang="pt-BR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histórico das atividades desenvolvidas na Instituição.</a:t>
            </a:r>
            <a:endParaRPr/>
          </a:p>
          <a:p>
            <a:pPr marL="355600" marR="5080" lvl="0" indent="-215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080" lvl="0" indent="-342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Exemplos: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Palestra Educativa;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pt-BR" sz="2000">
                <a:solidFill>
                  <a:schemeClr val="dk1"/>
                </a:solidFill>
              </a:rPr>
              <a:t> </a:t>
            </a: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Reunião de Pais (Ensino Médio)	;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Projeto Sala de Afetos.</a:t>
            </a:r>
            <a:endParaRPr/>
          </a:p>
          <a:p>
            <a:pPr marL="12700" marR="5080" lvl="0" indent="4572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7"/>
          <p:cNvSpPr txBox="1">
            <a:spLocks noGrp="1"/>
          </p:cNvSpPr>
          <p:nvPr>
            <p:ph type="sldNum" idx="12"/>
          </p:nvPr>
        </p:nvSpPr>
        <p:spPr>
          <a:xfrm>
            <a:off x="11931142" y="6614160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  <p:sp>
        <p:nvSpPr>
          <p:cNvPr id="130" name="Google Shape;130;p7"/>
          <p:cNvSpPr/>
          <p:nvPr/>
        </p:nvSpPr>
        <p:spPr>
          <a:xfrm>
            <a:off x="1160585" y="1295400"/>
            <a:ext cx="8229600" cy="442674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Tipos de Atividades: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1322949" y="557675"/>
            <a:ext cx="7239000" cy="35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Cadastro Prévios</a:t>
            </a:r>
            <a:endParaRPr sz="2200"/>
          </a:p>
        </p:txBody>
      </p:sp>
      <p:sp>
        <p:nvSpPr>
          <p:cNvPr id="136" name="Google Shape;136;p8"/>
          <p:cNvSpPr txBox="1"/>
          <p:nvPr/>
        </p:nvSpPr>
        <p:spPr>
          <a:xfrm>
            <a:off x="1143000" y="1957277"/>
            <a:ext cx="8686800" cy="31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355600" marR="508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Permite cadastrar os tipos pré-definidos de documento, os quais serão utilizados para serem vinculados a uma atividade.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508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355600" marR="5080" lvl="0" indent="-34290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>
                <a:srgbClr val="4F6128"/>
              </a:buClr>
              <a:buSzPts val="2000"/>
              <a:buFont typeface="Noto Sans Symbols"/>
              <a:buChar char="▪"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Exemplos: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Atestado;	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Parecer Pedagógico;</a:t>
            </a:r>
            <a:endParaRPr/>
          </a:p>
          <a:p>
            <a:pPr marL="12700" marR="5080" lvl="0" indent="0" algn="l" rtl="0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Parecer Social.</a:t>
            </a:r>
            <a:endParaRPr sz="15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8"/>
          <p:cNvSpPr txBox="1">
            <a:spLocks noGrp="1"/>
          </p:cNvSpPr>
          <p:nvPr>
            <p:ph type="sldNum" idx="12"/>
          </p:nvPr>
        </p:nvSpPr>
        <p:spPr>
          <a:xfrm>
            <a:off x="11931142" y="6614160"/>
            <a:ext cx="229234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  <p:sp>
        <p:nvSpPr>
          <p:cNvPr id="138" name="Google Shape;138;p8"/>
          <p:cNvSpPr/>
          <p:nvPr/>
        </p:nvSpPr>
        <p:spPr>
          <a:xfrm>
            <a:off x="1160585" y="1295400"/>
            <a:ext cx="8229600" cy="442674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Tipos  de Documentos: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Widescreen</PresentationFormat>
  <Paragraphs>110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Noto Sans Symbols</vt:lpstr>
      <vt:lpstr>Office Theme</vt:lpstr>
      <vt:lpstr>Apresentação do PowerPoint</vt:lpstr>
      <vt:lpstr>Introdução</vt:lpstr>
      <vt:lpstr>Conhecendo o módulo ETEP</vt:lpstr>
      <vt:lpstr>Apresentação do PowerPoint</vt:lpstr>
      <vt:lpstr>Apresentação do PowerPoint</vt:lpstr>
      <vt:lpstr>Cadastro Prévios</vt:lpstr>
      <vt:lpstr>Cadastro Prévios</vt:lpstr>
      <vt:lpstr>Cadastro Prévios</vt:lpstr>
      <vt:lpstr>Cadastro Prévios</vt:lpstr>
      <vt:lpstr>Apresentação do PowerPoint</vt:lpstr>
      <vt:lpstr>Solicitação de Acompanhamento 🡪 Fluxo de Funcionamento</vt:lpstr>
      <vt:lpstr>Solicitação de Acompanhamento 🡪 Fluxo de Funcionamento</vt:lpstr>
      <vt:lpstr>Solicitação de Acompanhamento 🡪 Fluxo de Funcionamento</vt:lpstr>
      <vt:lpstr>Apresentação do PowerPoint</vt:lpstr>
      <vt:lpstr>Próximos Passos, após Câmara de Ensino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Rossales Sengik</dc:creator>
  <cp:lastModifiedBy>Liliane da Costa Ores</cp:lastModifiedBy>
  <cp:revision>1</cp:revision>
  <dcterms:created xsi:type="dcterms:W3CDTF">2021-05-19T14:34:28Z</dcterms:created>
  <dcterms:modified xsi:type="dcterms:W3CDTF">2023-04-11T20:20:57Z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2021-05-19T00:00:00Z</vt:filetime>
  </property>
</Properties>
</file>