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36"/>
  </p:notesMasterIdLst>
  <p:sldIdLst>
    <p:sldId id="321" r:id="rId2"/>
    <p:sldId id="339" r:id="rId3"/>
    <p:sldId id="337" r:id="rId4"/>
    <p:sldId id="332" r:id="rId5"/>
    <p:sldId id="334" r:id="rId6"/>
    <p:sldId id="344" r:id="rId7"/>
    <p:sldId id="346" r:id="rId8"/>
    <p:sldId id="333" r:id="rId9"/>
    <p:sldId id="369" r:id="rId10"/>
    <p:sldId id="371" r:id="rId11"/>
    <p:sldId id="372" r:id="rId12"/>
    <p:sldId id="373" r:id="rId13"/>
    <p:sldId id="375" r:id="rId14"/>
    <p:sldId id="374" r:id="rId15"/>
    <p:sldId id="370" r:id="rId16"/>
    <p:sldId id="377" r:id="rId17"/>
    <p:sldId id="376" r:id="rId18"/>
    <p:sldId id="379" r:id="rId19"/>
    <p:sldId id="378" r:id="rId20"/>
    <p:sldId id="382" r:id="rId21"/>
    <p:sldId id="381" r:id="rId22"/>
    <p:sldId id="383" r:id="rId23"/>
    <p:sldId id="380" r:id="rId24"/>
    <p:sldId id="384" r:id="rId25"/>
    <p:sldId id="386" r:id="rId26"/>
    <p:sldId id="389" r:id="rId27"/>
    <p:sldId id="388" r:id="rId28"/>
    <p:sldId id="385" r:id="rId29"/>
    <p:sldId id="390" r:id="rId30"/>
    <p:sldId id="391" r:id="rId31"/>
    <p:sldId id="335" r:id="rId32"/>
    <p:sldId id="341" r:id="rId33"/>
    <p:sldId id="342" r:id="rId34"/>
    <p:sldId id="33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37B26"/>
    <a:srgbClr val="FDB87F"/>
    <a:srgbClr val="5C7E7F"/>
    <a:srgbClr val="FCAC01"/>
    <a:srgbClr val="347C36"/>
    <a:srgbClr val="0189C0"/>
    <a:srgbClr val="8DC641"/>
    <a:srgbClr val="349A46"/>
    <a:srgbClr val="076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8E4C5-4D62-4895-BF2A-F6285B0BECB7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8294-28A5-4B44-A596-9AB8182149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37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6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33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679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04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03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670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57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01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457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87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18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380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102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57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87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83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671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019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7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84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37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1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807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076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070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42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3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6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85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9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45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83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35E-26F5-4784-ACB4-EA1F9C5DA0AC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3392-3819-4C58-BA88-F7A08AF25EAD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6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CFA8-280D-4F36-80CF-EC94F2807989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0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5BD-F109-4537-A94C-B132C374CDD8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3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886-FD19-477B-B6A1-FFD069ED5CD8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8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F694-882F-43AB-82E6-E1C687BE3C15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CF77-050D-43CC-861F-8A25F16E0547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A5E4-80B5-4000-A8B8-F95AA5BE7AA1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3AA2-3988-4A16-B59A-13EED14A0A00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A241-C0F1-4275-98A8-B1B37BCA6ED1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7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700-0837-4394-8E91-0E4E961AB72E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6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2173-6489-4A57-ABD7-F8EB3CE86049}" type="datetime1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6000" b="1" dirty="0" smtClean="0">
                <a:ln/>
                <a:solidFill>
                  <a:srgbClr val="5C7E7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Comissão temática “Perfil Institucional e Planejamento Estratégico”</a:t>
            </a:r>
          </a:p>
          <a:p>
            <a:pPr marL="0" indent="0" algn="ctr">
              <a:buNone/>
            </a:pPr>
            <a:r>
              <a:rPr lang="pt-BR" sz="4400" b="1" dirty="0" smtClean="0">
                <a:ln/>
                <a:solidFill>
                  <a:srgbClr val="E37B2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PDI 2020-2024 do </a:t>
            </a:r>
            <a:r>
              <a:rPr lang="pt-BR" sz="4400" b="1" dirty="0" err="1" smtClean="0">
                <a:ln/>
                <a:solidFill>
                  <a:srgbClr val="E37B2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IFSul</a:t>
            </a:r>
            <a:endParaRPr lang="pt-BR" sz="4400" b="1" dirty="0">
              <a:ln/>
              <a:solidFill>
                <a:srgbClr val="E37B2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14" y="193595"/>
            <a:ext cx="4037171" cy="135016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6352143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n/>
                <a:solidFill>
                  <a:srgbClr val="5C7E7F"/>
                </a:solidFill>
                <a:latin typeface="Britannic Bold" panose="020B0903060703020204" pitchFamily="34" charset="0"/>
              </a:rPr>
              <a:t>Reunião </a:t>
            </a:r>
            <a:r>
              <a:rPr lang="pt-BR" sz="1400">
                <a:ln/>
                <a:solidFill>
                  <a:srgbClr val="5C7E7F"/>
                </a:solidFill>
                <a:latin typeface="Britannic Bold" panose="020B0903060703020204" pitchFamily="34" charset="0"/>
              </a:rPr>
              <a:t>de </a:t>
            </a:r>
            <a:r>
              <a:rPr lang="pt-BR" sz="1400" smtClean="0">
                <a:ln/>
                <a:solidFill>
                  <a:srgbClr val="5C7E7F"/>
                </a:solidFill>
                <a:latin typeface="Britannic Bold" panose="020B0903060703020204" pitchFamily="34" charset="0"/>
              </a:rPr>
              <a:t>17 </a:t>
            </a:r>
            <a:r>
              <a:rPr lang="pt-BR" sz="1400" dirty="0">
                <a:ln/>
                <a:solidFill>
                  <a:srgbClr val="5C7E7F"/>
                </a:solidFill>
                <a:latin typeface="Britannic Bold" panose="020B0903060703020204" pitchFamily="34" charset="0"/>
              </a:rPr>
              <a:t>de abril de 2019</a:t>
            </a:r>
          </a:p>
        </p:txBody>
      </p:sp>
    </p:spTree>
    <p:extLst>
      <p:ext uri="{BB962C8B-B14F-4D97-AF65-F5344CB8AC3E}">
        <p14:creationId xmlns:p14="http://schemas.microsoft.com/office/powerpoint/2010/main" val="29208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6076" y="1825625"/>
            <a:ext cx="10727724" cy="4351338"/>
          </a:xfrm>
        </p:spPr>
        <p:txBody>
          <a:bodyPr>
            <a:normAutofit/>
          </a:bodyPr>
          <a:lstStyle/>
          <a:p>
            <a:pPr marL="360363" indent="0">
              <a:buNone/>
            </a:pPr>
            <a:r>
              <a:rPr lang="pt-BR" b="1" dirty="0" smtClean="0">
                <a:solidFill>
                  <a:srgbClr val="FF9900"/>
                </a:solidFill>
              </a:rPr>
              <a:t>Filosofia do </a:t>
            </a:r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</a:t>
            </a:r>
            <a:r>
              <a:rPr lang="pt-BR" dirty="0" smtClean="0"/>
              <a:t>:</a:t>
            </a:r>
          </a:p>
          <a:p>
            <a:pPr marL="360363" indent="0">
              <a:buNone/>
            </a:pPr>
            <a:endParaRPr lang="pt-BR" dirty="0" smtClean="0"/>
          </a:p>
          <a:p>
            <a:pPr indent="17463">
              <a:buNone/>
            </a:pPr>
            <a:r>
              <a:rPr lang="pt-BR" dirty="0" smtClean="0"/>
              <a:t>1. Esclarecer e traduzir a visão e a estratégia.</a:t>
            </a:r>
          </a:p>
          <a:p>
            <a:pPr indent="17463">
              <a:buNone/>
            </a:pPr>
            <a:r>
              <a:rPr lang="pt-BR" dirty="0" smtClean="0"/>
              <a:t>2. Comunicar e associar objetivos e medidas estratégicas.</a:t>
            </a:r>
          </a:p>
          <a:p>
            <a:pPr indent="17463">
              <a:buNone/>
            </a:pPr>
            <a:r>
              <a:rPr lang="pt-BR" dirty="0" smtClean="0"/>
              <a:t>3. Planejar, estabelecer metas e alinhar iniciativas estratégicas.</a:t>
            </a:r>
          </a:p>
          <a:p>
            <a:pPr indent="17463">
              <a:buNone/>
            </a:pPr>
            <a:r>
              <a:rPr lang="pt-BR" dirty="0" smtClean="0"/>
              <a:t>4. Melhorar o </a:t>
            </a:r>
            <a:r>
              <a:rPr lang="pt-BR" i="1" dirty="0" smtClean="0"/>
              <a:t>feedback</a:t>
            </a:r>
            <a:r>
              <a:rPr lang="pt-BR" dirty="0" smtClean="0"/>
              <a:t> e o aprendizado estratégico.</a:t>
            </a: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9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FF9900"/>
                </a:solidFill>
              </a:rPr>
              <a:t>As quatro perspectivas originais do </a:t>
            </a:r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pt-BR" b="1" i="1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Perspectiva Financeira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Perspectiva do Cliente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Perspectiva dos Processos Internos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Perspectiva de Aprendizado e Crescimento</a:t>
            </a:r>
          </a:p>
        </p:txBody>
      </p:sp>
    </p:spTree>
    <p:extLst>
      <p:ext uri="{BB962C8B-B14F-4D97-AF65-F5344CB8AC3E}">
        <p14:creationId xmlns:p14="http://schemas.microsoft.com/office/powerpoint/2010/main" val="2278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 smtClean="0"/>
              <a:t>BSC </a:t>
            </a:r>
            <a:r>
              <a:rPr lang="pt-BR" b="1" dirty="0"/>
              <a:t>para organizações do setor público e entidades sem fins lucrativos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7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Imagem 5" descr="Figura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4876" y="1860468"/>
            <a:ext cx="3353092" cy="3800780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204656" y="6045866"/>
            <a:ext cx="7006143" cy="3354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800" dirty="0"/>
              <a:t>Esquema do modelo de BSC para organizações do setor público e entidades sem fins lucrativos</a:t>
            </a:r>
          </a:p>
          <a:p>
            <a:pPr>
              <a:buNone/>
            </a:pPr>
            <a:r>
              <a:rPr lang="pt-BR" sz="800" dirty="0"/>
              <a:t>Fonte: adaptado de KAPLAN; NORTON, 2004, p.8</a:t>
            </a:r>
          </a:p>
        </p:txBody>
      </p:sp>
      <p:pic>
        <p:nvPicPr>
          <p:cNvPr id="8" name="Imagem 7" descr="Figura 22c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1660" y="1860468"/>
            <a:ext cx="3126448" cy="39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Mapas Estratégicos</a:t>
            </a:r>
          </a:p>
          <a:p>
            <a:pPr marL="360363" indent="0" algn="just">
              <a:buNone/>
            </a:pPr>
            <a:endParaRPr lang="pt-BR" b="1" dirty="0"/>
          </a:p>
          <a:p>
            <a:pPr marL="360363" indent="0" algn="just">
              <a:buNone/>
            </a:pPr>
            <a:r>
              <a:rPr lang="pt-BR" dirty="0" smtClean="0"/>
              <a:t>	Representações gráficas das relações de causa e efeito entre os componentes da estratégia de uma organização</a:t>
            </a:r>
          </a:p>
          <a:p>
            <a:pPr marL="360363" indent="0" algn="just">
              <a:buNone/>
            </a:pPr>
            <a:endParaRPr lang="pt-BR" dirty="0"/>
          </a:p>
          <a:p>
            <a:pPr marL="360363" indent="0" algn="ctr">
              <a:buNone/>
            </a:pPr>
            <a:r>
              <a:rPr lang="pt-BR" b="1" dirty="0" smtClean="0"/>
              <a:t>Estratégia</a:t>
            </a:r>
            <a:r>
              <a:rPr lang="pt-BR" dirty="0" smtClean="0"/>
              <a:t> = relação de causa e efeito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9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Imagem 5" descr="Figura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9" y="1824584"/>
            <a:ext cx="6326247" cy="418846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047999" y="6111930"/>
            <a:ext cx="6225514" cy="48883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BR" sz="1800" dirty="0"/>
              <a:t>Esquema de mapa estratégico genérico</a:t>
            </a:r>
          </a:p>
          <a:p>
            <a:pPr algn="ctr">
              <a:buNone/>
            </a:pPr>
            <a:r>
              <a:rPr lang="pt-BR" sz="1800" dirty="0"/>
              <a:t>Fonte: KAPLAN; NORTON, 2004, p. 11</a:t>
            </a:r>
          </a:p>
        </p:txBody>
      </p:sp>
    </p:spTree>
    <p:extLst>
      <p:ext uri="{BB962C8B-B14F-4D97-AF65-F5344CB8AC3E}">
        <p14:creationId xmlns:p14="http://schemas.microsoft.com/office/powerpoint/2010/main" val="3283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Imagem 5" descr="Mapa estratégico IFSul fina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9411" y="1737357"/>
            <a:ext cx="4955169" cy="49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961768" y="2105711"/>
            <a:ext cx="10515600" cy="4351338"/>
          </a:xfrm>
        </p:spPr>
        <p:txBody>
          <a:bodyPr>
            <a:normAutofit/>
          </a:bodyPr>
          <a:lstStyle/>
          <a:p>
            <a:r>
              <a:rPr lang="pt-BR" b="1" dirty="0" smtClean="0"/>
              <a:t>Alinhamento</a:t>
            </a:r>
          </a:p>
          <a:p>
            <a:endParaRPr lang="pt-BR" b="1" dirty="0" smtClean="0"/>
          </a:p>
          <a:p>
            <a:pPr marL="360363" indent="0">
              <a:buNone/>
            </a:pPr>
            <a:r>
              <a:rPr lang="pt-BR" dirty="0" smtClean="0"/>
              <a:t>Por meio da sinergia entre as unidades, busca criar valor superior ao que seria gerado por uma unidade, se fossem negócios independentes.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2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442891" y="6150272"/>
            <a:ext cx="6162427" cy="4121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000" dirty="0"/>
              <a:t>Esquema do sistema gerencial para a integração de planejamento estratégico </a:t>
            </a:r>
            <a:r>
              <a:rPr lang="pt-BR" sz="1000" dirty="0" smtClean="0"/>
              <a:t>e execução operacional</a:t>
            </a:r>
          </a:p>
          <a:p>
            <a:pPr>
              <a:buNone/>
            </a:pPr>
            <a:r>
              <a:rPr lang="pt-BR" sz="1000" dirty="0" smtClean="0"/>
              <a:t>Fonte</a:t>
            </a:r>
            <a:r>
              <a:rPr lang="pt-BR" sz="1000" dirty="0"/>
              <a:t>: KAPLAN; NORTON, 2008, p. 8</a:t>
            </a:r>
          </a:p>
        </p:txBody>
      </p:sp>
      <p:pic>
        <p:nvPicPr>
          <p:cNvPr id="8" name="Imagem 7" descr="Figura 1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9411" y="1856194"/>
            <a:ext cx="5376910" cy="42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700" b="1" dirty="0"/>
          </a:p>
          <a:p>
            <a:pPr marL="0" indent="0" algn="ctr">
              <a:buNone/>
            </a:pPr>
            <a:r>
              <a:rPr lang="pt-BR" sz="2700" b="1" dirty="0"/>
              <a:t>Carências de planejamento da estratégia e alinhamento da organização constantes no PDI 2014-2019 do </a:t>
            </a:r>
            <a:r>
              <a:rPr lang="pt-BR" sz="2700" b="1" dirty="0" err="1" smtClean="0"/>
              <a:t>IFSul</a:t>
            </a:r>
            <a:r>
              <a:rPr lang="pt-BR" sz="2700" b="1" dirty="0" smtClean="0"/>
              <a:t>:</a:t>
            </a:r>
          </a:p>
          <a:p>
            <a:pPr marL="0" indent="0" algn="ctr">
              <a:buNone/>
            </a:pPr>
            <a:endParaRPr lang="pt-BR" sz="2700" b="1" dirty="0"/>
          </a:p>
          <a:p>
            <a:pPr algn="ctr"/>
            <a:r>
              <a:rPr lang="pt-BR" sz="2400" dirty="0"/>
              <a:t>Falta de Visão e Valores (estágio anterior)</a:t>
            </a:r>
          </a:p>
          <a:p>
            <a:pPr algn="ctr"/>
            <a:r>
              <a:rPr lang="pt-B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da </a:t>
            </a:r>
            <a:r>
              <a:rPr lang="pt-B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</a:t>
            </a:r>
            <a:endParaRPr lang="pt-BR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9958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975601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PDI 2020-2024 do </a:t>
            </a:r>
            <a:r>
              <a:rPr lang="pt-BR" altLang="pt-BR" sz="4400" dirty="0" err="1" smtClean="0">
                <a:solidFill>
                  <a:schemeClr val="bg1"/>
                </a:solidFill>
                <a:latin typeface="Britannic Bold" panose="020B0903060703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8288" r="16593" b="51976"/>
          <a:stretch/>
        </p:blipFill>
        <p:spPr>
          <a:xfrm>
            <a:off x="507511" y="2877506"/>
            <a:ext cx="4360702" cy="1783415"/>
          </a:xfrm>
        </p:spPr>
      </p:pic>
      <p:sp>
        <p:nvSpPr>
          <p:cNvPr id="2" name="Retângulo 1"/>
          <p:cNvSpPr/>
          <p:nvPr/>
        </p:nvSpPr>
        <p:spPr>
          <a:xfrm>
            <a:off x="841390" y="1868788"/>
            <a:ext cx="5254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5C7E7F"/>
                </a:solidFill>
                <a:latin typeface="Arial Rounded MT Bold" panose="020F0704030504030204" pitchFamily="34" charset="0"/>
              </a:rPr>
              <a:t>Identidade </a:t>
            </a:r>
            <a:r>
              <a:rPr lang="pt-BR" sz="2800" dirty="0" smtClean="0">
                <a:solidFill>
                  <a:srgbClr val="5C7E7F"/>
                </a:solidFill>
                <a:latin typeface="Arial Rounded MT Bold" panose="020F0704030504030204" pitchFamily="34" charset="0"/>
              </a:rPr>
              <a:t>visual:</a:t>
            </a:r>
            <a:endParaRPr lang="pt-BR" sz="2800" dirty="0">
              <a:solidFill>
                <a:srgbClr val="5C7E7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02391" y="1868788"/>
            <a:ext cx="5254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5C7E7F"/>
                </a:solidFill>
                <a:latin typeface="Arial Rounded MT Bold" panose="020F0704030504030204" pitchFamily="34" charset="0"/>
              </a:rPr>
              <a:t>www.ifsul.edu.br/pdi</a:t>
            </a:r>
            <a:endParaRPr lang="pt-BR" sz="2800" dirty="0">
              <a:solidFill>
                <a:srgbClr val="5C7E7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97" y="2563524"/>
            <a:ext cx="4619703" cy="41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8983"/>
              </p:ext>
            </p:extLst>
          </p:nvPr>
        </p:nvGraphicFramePr>
        <p:xfrm>
          <a:off x="2476597" y="2286635"/>
          <a:ext cx="7238806" cy="3520440"/>
        </p:xfrm>
        <a:graphic>
          <a:graphicData uri="http://schemas.openxmlformats.org/drawingml/2006/table">
            <a:tbl>
              <a:tblPr/>
              <a:tblGrid>
                <a:gridCol w="3206150"/>
                <a:gridCol w="557557"/>
                <a:gridCol w="3475099"/>
              </a:tblGrid>
              <a:tr h="43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+mj-lt"/>
                          <a:ea typeface="Calibri"/>
                          <a:cs typeface="Times New Roman"/>
                        </a:rPr>
                        <a:t>PDI </a:t>
                      </a:r>
                      <a:r>
                        <a:rPr lang="pt-BR" sz="2200" b="1" dirty="0">
                          <a:latin typeface="+mj-lt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pt-BR" sz="2200" b="1" dirty="0" err="1">
                          <a:latin typeface="+mj-lt"/>
                          <a:ea typeface="Calibri"/>
                          <a:cs typeface="Times New Roman"/>
                        </a:rPr>
                        <a:t>IFSul</a:t>
                      </a:r>
                      <a:endParaRPr lang="pt-BR" sz="2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+mj-lt"/>
                          <a:ea typeface="Calibri"/>
                          <a:cs typeface="Times New Roman"/>
                        </a:rPr>
                        <a:t>Corresponde a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+mj-lt"/>
                          <a:ea typeface="Calibri"/>
                          <a:cs typeface="Times New Roman"/>
                        </a:rPr>
                        <a:t>Kaplan </a:t>
                      </a:r>
                      <a:r>
                        <a:rPr lang="pt-BR" sz="2200" b="1" dirty="0">
                          <a:latin typeface="+mj-lt"/>
                          <a:ea typeface="Calibri"/>
                          <a:cs typeface="Times New Roman"/>
                        </a:rPr>
                        <a:t>e Norton</a:t>
                      </a:r>
                      <a:endParaRPr lang="pt-BR" sz="2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+mj-lt"/>
                          <a:ea typeface="Calibri"/>
                          <a:cs typeface="Times New Roman"/>
                        </a:rPr>
                        <a:t>Objetivo estratégico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+mj-lt"/>
                          <a:ea typeface="Calibri"/>
                          <a:cs typeface="Times New Roman"/>
                        </a:rPr>
                        <a:t>Tema estratégico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+mj-lt"/>
                          <a:ea typeface="Calibri"/>
                          <a:cs typeface="Times New Roman"/>
                        </a:rPr>
                        <a:t>Eixo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+mj-lt"/>
                          <a:ea typeface="Calibri"/>
                          <a:cs typeface="Times New Roman"/>
                        </a:rPr>
                        <a:t>Perspectiva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+mj-lt"/>
                          <a:ea typeface="Calibri"/>
                          <a:cs typeface="Times New Roman"/>
                        </a:rPr>
                        <a:t>Meta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+mj-lt"/>
                          <a:ea typeface="Calibri"/>
                          <a:cs typeface="Times New Roman"/>
                        </a:rPr>
                        <a:t>Objetivo estratégico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+mj-lt"/>
                          <a:ea typeface="Calibri"/>
                          <a:cs typeface="Times New Roman"/>
                        </a:rPr>
                        <a:t>Percentuais (das metas)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+mj-lt"/>
                          <a:ea typeface="Calibri"/>
                          <a:cs typeface="Times New Roman"/>
                        </a:rPr>
                        <a:t>Meta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+mj-lt"/>
                          <a:ea typeface="Calibri"/>
                          <a:cs typeface="Times New Roman"/>
                        </a:rPr>
                        <a:t>Indicador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+mj-lt"/>
                          <a:ea typeface="Calibri"/>
                          <a:cs typeface="Times New Roman"/>
                        </a:rPr>
                        <a:t>Indicador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latin typeface="+mj-lt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latin typeface="+mj-lt"/>
                          <a:ea typeface="Calibri"/>
                          <a:cs typeface="Times New Roman"/>
                        </a:rPr>
                        <a:t>Iniciativa estratégica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2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897" y="1798620"/>
            <a:ext cx="5398358" cy="49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Iniciativas estratégicas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i="1" dirty="0" smtClean="0"/>
              <a:t>Iniciativas </a:t>
            </a:r>
            <a:r>
              <a:rPr lang="pt-BR" i="1" dirty="0"/>
              <a:t>estratégicas</a:t>
            </a:r>
            <a:r>
              <a:rPr lang="pt-BR" dirty="0"/>
              <a:t> são o conjunto de projetos e programas de duração finita, </a:t>
            </a:r>
            <a:r>
              <a:rPr lang="pt-BR" b="1" u="sng" dirty="0"/>
              <a:t>fora das atividades operacionais rotineiras da organização</a:t>
            </a:r>
            <a:r>
              <a:rPr lang="pt-BR" dirty="0"/>
              <a:t>, destinados a ajudar a entidade a alcançar o desempenho almejado.</a:t>
            </a:r>
          </a:p>
        </p:txBody>
      </p:sp>
    </p:spTree>
    <p:extLst>
      <p:ext uri="{BB962C8B-B14F-4D97-AF65-F5344CB8AC3E}">
        <p14:creationId xmlns:p14="http://schemas.microsoft.com/office/powerpoint/2010/main" val="30233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06325"/>
              </p:ext>
            </p:extLst>
          </p:nvPr>
        </p:nvGraphicFramePr>
        <p:xfrm>
          <a:off x="2609566" y="1930038"/>
          <a:ext cx="7232821" cy="4778512"/>
        </p:xfrm>
        <a:graphic>
          <a:graphicData uri="http://schemas.openxmlformats.org/drawingml/2006/table">
            <a:tbl>
              <a:tblPr/>
              <a:tblGrid>
                <a:gridCol w="1224189"/>
                <a:gridCol w="3417460"/>
                <a:gridCol w="2591172"/>
              </a:tblGrid>
              <a:tr h="32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Etapa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Kaplan e Norton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latin typeface="Calibri"/>
                          <a:ea typeface="Calibri"/>
                          <a:cs typeface="Times New Roman"/>
                        </a:rPr>
                        <a:t>IFSul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1. Criação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de mapas estratégicos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- comunicar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a estratégia (motivação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- indicar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relações de causa e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efeito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- ponto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de partida para o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BSC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máximo de 30 indicadores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ausência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de mapa estratégico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elevado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nº de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objetivos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estratégicos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perspectivas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ausentes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2. Seleção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de indicadores e metas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indicadores permitem acompanhar resultados da estratégia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 - metas direcionadas à visão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definidos com os objetivos estratégicos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Indicadores definidos quase 3 anos depois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- 1ª apuração 2018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(ref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2017)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metas estabelecidas sem diagnóstico anterior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9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34406"/>
              </p:ext>
            </p:extLst>
          </p:nvPr>
        </p:nvGraphicFramePr>
        <p:xfrm>
          <a:off x="2693772" y="1911178"/>
          <a:ext cx="7232824" cy="4808347"/>
        </p:xfrm>
        <a:graphic>
          <a:graphicData uri="http://schemas.openxmlformats.org/drawingml/2006/table">
            <a:tbl>
              <a:tblPr/>
              <a:tblGrid>
                <a:gridCol w="1907681"/>
                <a:gridCol w="3110760"/>
                <a:gridCol w="2214383"/>
              </a:tblGrid>
              <a:tr h="34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Etapa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Kaplan e Norton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latin typeface="Calibri"/>
                          <a:ea typeface="Calibri"/>
                          <a:cs typeface="Times New Roman"/>
                        </a:rPr>
                        <a:t>IFSul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3. Escolha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das iniciativas estratégicas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elaboradas após indicadores e metas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revisão e monitoramento periódico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permanente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(semanal, mensal)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elaboração e revisão anual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4. Estabelecimento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das despesas estratégicas (STRATEX)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garantir recursos necessários para a execução da estratégia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definidas antes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do orçamento operacional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 definição</a:t>
                      </a: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anual,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após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elaboração do orçamento operacional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5. Criação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de equipes temáticas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responsáveis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pela prestação de contas das iniciativas estratégicas (tema estratégico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visão do todo)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- a cargo de cada setor,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conforme competência</a:t>
                      </a: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regimental 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Alinhamento da organização e dos empregados com a estratégia:</a:t>
            </a:r>
          </a:p>
          <a:p>
            <a:endParaRPr lang="pt-BR" dirty="0" smtClean="0"/>
          </a:p>
          <a:p>
            <a:pPr lvl="1"/>
            <a:r>
              <a:rPr lang="pt-BR" b="1" dirty="0" smtClean="0"/>
              <a:t>Unidades de negócio </a:t>
            </a:r>
            <a:r>
              <a:rPr lang="pt-BR" dirty="0" smtClean="0"/>
              <a:t>– compartilham objetivos estratégicos, total autonomia para escolha das iniciativas estratégicas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/>
            <a:r>
              <a:rPr lang="pt-BR" b="1" dirty="0" smtClean="0"/>
              <a:t>Unidades de apoio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Serviço de recursos humanos não alinhado à estratégia da organização, sem BSC ou mapa estratégico</a:t>
            </a:r>
          </a:p>
          <a:p>
            <a:pPr lvl="2"/>
            <a:r>
              <a:rPr lang="pt-BR" dirty="0" smtClean="0"/>
              <a:t>Serviço de tecnologia da informação - PDTI não alinhados de forma responsiva aos objetivos estratégicos da reitoria e dos </a:t>
            </a:r>
            <a:r>
              <a:rPr lang="pt-BR" i="1" dirty="0" smtClean="0"/>
              <a:t>campi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6144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78131"/>
              </p:ext>
            </p:extLst>
          </p:nvPr>
        </p:nvGraphicFramePr>
        <p:xfrm>
          <a:off x="2067697" y="2931495"/>
          <a:ext cx="7914503" cy="3029212"/>
        </p:xfrm>
        <a:graphic>
          <a:graphicData uri="http://schemas.openxmlformats.org/drawingml/2006/table">
            <a:tbl>
              <a:tblPr/>
              <a:tblGrid>
                <a:gridCol w="1875777"/>
                <a:gridCol w="406856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  <a:gridCol w="375458"/>
              </a:tblGrid>
              <a:tr h="40629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Documento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+mj-lt"/>
                          <a:ea typeface="Calibri"/>
                          <a:cs typeface="Times New Roman"/>
                        </a:rPr>
                        <a:t>Ano e semestre (vigência)</a:t>
                      </a:r>
                      <a:endParaRPr lang="pt-BR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6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+mj-lt"/>
                          <a:ea typeface="Calibri"/>
                          <a:cs typeface="Times New Roman"/>
                        </a:rPr>
                        <a:t>2013</a:t>
                      </a:r>
                      <a:endParaRPr lang="pt-B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+mj-lt"/>
                          <a:ea typeface="Calibri"/>
                          <a:cs typeface="Times New Roman"/>
                        </a:rPr>
                        <a:t>2014</a:t>
                      </a:r>
                      <a:endParaRPr lang="pt-B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+mj-lt"/>
                          <a:ea typeface="Calibri"/>
                          <a:cs typeface="Times New Roman"/>
                        </a:rPr>
                        <a:t>2015</a:t>
                      </a:r>
                      <a:endParaRPr lang="pt-B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+mj-lt"/>
                          <a:ea typeface="Calibri"/>
                          <a:cs typeface="Times New Roman"/>
                        </a:rPr>
                        <a:t>2016</a:t>
                      </a:r>
                      <a:endParaRPr lang="pt-B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+mj-lt"/>
                          <a:ea typeface="Calibri"/>
                          <a:cs typeface="Times New Roman"/>
                        </a:rPr>
                        <a:t>2017</a:t>
                      </a:r>
                      <a:endParaRPr lang="pt-B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+mj-lt"/>
                          <a:ea typeface="Calibri"/>
                          <a:cs typeface="Times New Roman"/>
                        </a:rPr>
                        <a:t>2018</a:t>
                      </a:r>
                      <a:endParaRPr lang="pt-B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+mj-lt"/>
                          <a:ea typeface="Calibri"/>
                          <a:cs typeface="Times New Roman"/>
                        </a:rPr>
                        <a:t>2019</a:t>
                      </a:r>
                      <a:endParaRPr lang="pt-B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+mj-lt"/>
                          <a:ea typeface="Calibri"/>
                          <a:cs typeface="Times New Roman"/>
                        </a:rPr>
                        <a:t>2020</a:t>
                      </a:r>
                      <a:endParaRPr lang="pt-BR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6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1º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2º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1º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2º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1º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2º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1º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2º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1º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2º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1º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2º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1º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2º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1º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j-lt"/>
                          <a:ea typeface="Calibri"/>
                          <a:cs typeface="Times New Roman"/>
                        </a:rPr>
                        <a:t>2º</a:t>
                      </a:r>
                      <a:endParaRPr lang="pt-B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PDI 2014-2019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PDTI 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PDTI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PDTI 2018-2020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401840" y="1962524"/>
            <a:ext cx="9180327" cy="968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Objetivos estratégicos dos PDTI não mudaram ao longo do tempo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005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799036" y="1874577"/>
            <a:ext cx="6813517" cy="346741"/>
          </a:xfrm>
        </p:spPr>
        <p:txBody>
          <a:bodyPr>
            <a:normAutofit fontScale="92500" lnSpcReduction="10000"/>
          </a:bodyPr>
          <a:lstStyle/>
          <a:p>
            <a:pPr marL="0" lvl="1" indent="0" algn="ctr">
              <a:buNone/>
            </a:pPr>
            <a:r>
              <a:rPr lang="pt-BR" sz="2200" b="1" dirty="0"/>
              <a:t>Alinhamento do </a:t>
            </a:r>
            <a:r>
              <a:rPr lang="pt-BR" sz="2200" b="1" dirty="0" smtClean="0"/>
              <a:t>pessoal</a:t>
            </a:r>
            <a:endParaRPr lang="pt-BR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87923"/>
              </p:ext>
            </p:extLst>
          </p:nvPr>
        </p:nvGraphicFramePr>
        <p:xfrm>
          <a:off x="2874482" y="2360599"/>
          <a:ext cx="6911548" cy="4178313"/>
        </p:xfrm>
        <a:graphic>
          <a:graphicData uri="http://schemas.openxmlformats.org/drawingml/2006/table">
            <a:tbl>
              <a:tblPr/>
              <a:tblGrid>
                <a:gridCol w="1822943"/>
                <a:gridCol w="2394818"/>
                <a:gridCol w="2693787"/>
              </a:tblGrid>
              <a:tr h="305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Passo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Calibri"/>
                          <a:cs typeface="Times New Roman"/>
                        </a:rPr>
                        <a:t>Kaplan e Norton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IFSul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1. Comunicar e educar os empregados sobre a estratégia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comunicação da missão, dos valores, da visão e da estratégia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excetuando-se a missão, todos os demais estão ausentes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2. Vincular os objetivos e incentivos pessoais à estratégia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bonificações pelo cumprimento de metas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BSC individuais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progressão na carreira docente e TAE desvinculada das metas institucionais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ausência de BSC individuais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3. Alinhar programas de treinamento e desenvolvimento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conhecimentos, habilidades e competências necessárias à implementação da estratégia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adoção de modelo de desenvolvimento de capital humano estratégico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nenhum dos modelos adotados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libri"/>
                          <a:ea typeface="Calibri"/>
                          <a:cs typeface="Times New Roman"/>
                        </a:rPr>
                        <a:t>- recursos despendidos sem planejamento institucional, conforme interesse do servidor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767681" y="5872390"/>
            <a:ext cx="8229600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100" dirty="0"/>
              <a:t>Imagem dos modelos para o desenvolvimento do capital humano estratégico</a:t>
            </a:r>
          </a:p>
          <a:p>
            <a:pPr>
              <a:buNone/>
            </a:pPr>
            <a:r>
              <a:rPr lang="pt-BR" sz="1100" dirty="0"/>
              <a:t>Fonte: KAPLAN; NORTON, 2004, p. 240</a:t>
            </a:r>
          </a:p>
        </p:txBody>
      </p:sp>
      <p:pic>
        <p:nvPicPr>
          <p:cNvPr id="7" name="Imagem 6" descr="Figura 1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7681" y="2050396"/>
            <a:ext cx="6656638" cy="37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 – PPI</a:t>
            </a:r>
          </a:p>
          <a:p>
            <a:pPr marL="0" indent="0">
              <a:buNone/>
            </a:pPr>
            <a:r>
              <a:rPr lang="pt-BR" sz="2000" b="1" i="1" dirty="0" smtClean="0"/>
              <a:t>“</a:t>
            </a:r>
            <a:r>
              <a:rPr lang="pt-BR" sz="2000" b="1" i="1" dirty="0"/>
              <a:t>Implementar processos educativos, públicos e gratuitos de ensino, pesquisa e extensão, que possibilitem a formação integral mediante o conhecimento humanístico, científico e tecnológico e que ampliem as possibilidades de inclusão e desenvolvimento social</a:t>
            </a:r>
            <a:r>
              <a:rPr lang="pt-BR" sz="2000" b="1" i="1" dirty="0" smtClean="0"/>
              <a:t>”</a:t>
            </a:r>
          </a:p>
          <a:p>
            <a:pPr marL="0" indent="0">
              <a:buNone/>
            </a:pPr>
            <a:endParaRPr lang="pt-BR" sz="2000" b="1" i="1" dirty="0" smtClean="0"/>
          </a:p>
          <a:p>
            <a:r>
              <a:rPr lang="pt-BR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 - </a:t>
            </a:r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</a:t>
            </a:r>
          </a:p>
          <a:p>
            <a:pPr marL="0" indent="0">
              <a:buNone/>
            </a:pPr>
            <a:r>
              <a:rPr lang="pt-BR" sz="2100" b="1" i="1" dirty="0" smtClean="0"/>
              <a:t>“Proporcionar </a:t>
            </a:r>
            <a:r>
              <a:rPr lang="pt-BR" sz="2100" b="1" i="1" dirty="0"/>
              <a:t>uma formação orientada no desenvolvimento das noções de ética e democracia, indispensáveis na formação de indivíduos ativos, conscientes e responsáveis, que atuem como agentes comprometidos com a emancipação humana e com a construção da cidadania </a:t>
            </a:r>
            <a:r>
              <a:rPr lang="pt-BR" sz="2100" b="1" i="1" dirty="0" smtClean="0"/>
              <a:t>plena” </a:t>
            </a:r>
            <a:endParaRPr lang="pt-BR" sz="2100" b="1" i="1" dirty="0"/>
          </a:p>
          <a:p>
            <a:pPr marL="0" indent="0">
              <a:buNone/>
            </a:pPr>
            <a:endParaRPr lang="pt-BR" sz="2000" b="1" i="1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Missão, Visão e Valores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Histórico do PDI no </a:t>
            </a:r>
            <a:r>
              <a:rPr lang="pt-BR" altLang="pt-BR" sz="4400" dirty="0" err="1" smtClean="0">
                <a:solidFill>
                  <a:schemeClr val="bg1"/>
                </a:solidFill>
                <a:latin typeface="Britannic Bold" panose="020B0903060703020204" pitchFamily="34" charset="0"/>
              </a:rPr>
              <a:t>IFSul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b="1" dirty="0" smtClean="0"/>
              <a:t>PDI 2009-2013:</a:t>
            </a:r>
          </a:p>
          <a:p>
            <a:pPr lvl="1" algn="just"/>
            <a:endParaRPr lang="pt-BR" sz="2000" dirty="0" smtClean="0"/>
          </a:p>
          <a:p>
            <a:pPr lvl="1" algn="just"/>
            <a:r>
              <a:rPr lang="pt-BR" sz="2000" dirty="0" smtClean="0"/>
              <a:t>1º PDI do </a:t>
            </a:r>
            <a:r>
              <a:rPr lang="pt-BR" sz="2000" dirty="0" err="1" smtClean="0"/>
              <a:t>IFSul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Elaborado para atender o disposto no art. 14 da Lei 11.892/2008 (prazo 180 dias)</a:t>
            </a:r>
          </a:p>
          <a:p>
            <a:pPr lvl="1" algn="just"/>
            <a:r>
              <a:rPr lang="pt-BR" sz="2000" dirty="0" smtClean="0"/>
              <a:t>Assegurar a participação da comunidade acadêmica na construção</a:t>
            </a:r>
          </a:p>
          <a:p>
            <a:pPr lvl="1" algn="just"/>
            <a:r>
              <a:rPr lang="pt-BR" sz="2000" dirty="0" smtClean="0"/>
              <a:t>Operacionalizado pelo Plano de Ação</a:t>
            </a:r>
          </a:p>
          <a:p>
            <a:pPr lvl="1" algn="just"/>
            <a:endParaRPr lang="pt-BR" sz="2000" dirty="0" smtClean="0"/>
          </a:p>
          <a:p>
            <a:pPr algn="just"/>
            <a:r>
              <a:rPr lang="pt-BR" sz="2400" b="1" dirty="0"/>
              <a:t>PDI 2014-2019: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sz="2000" dirty="0" smtClean="0"/>
              <a:t>2º PDI do </a:t>
            </a:r>
            <a:r>
              <a:rPr lang="pt-BR" sz="2000" dirty="0" err="1" smtClean="0"/>
              <a:t>IFSul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Construção por meio de comissões: Central, de Organização, de Apoio e Locais na reitoria e nos </a:t>
            </a:r>
            <a:r>
              <a:rPr lang="pt-BR" sz="2000" dirty="0" err="1" smtClean="0"/>
              <a:t>câmpus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Evolução do processo de planejamento e reconhecimento do PDI como ferramenta de gestão</a:t>
            </a:r>
          </a:p>
          <a:p>
            <a:pPr lvl="1" algn="just"/>
            <a:r>
              <a:rPr lang="pt-BR" sz="2000" dirty="0" smtClean="0"/>
              <a:t>Operacionalizado pelo Planejamento Anual</a:t>
            </a:r>
          </a:p>
          <a:p>
            <a:pPr lvl="1" algn="just"/>
            <a:r>
              <a:rPr lang="pt-BR" sz="2000" dirty="0" smtClean="0"/>
              <a:t>Vinculação do planejamento aos recursos humanos e financeiros disponíveis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186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Visão – onde o </a:t>
            </a:r>
            <a:r>
              <a:rPr lang="pt-BR" dirty="0" err="1" smtClean="0"/>
              <a:t>IFSul</a:t>
            </a:r>
            <a:r>
              <a:rPr lang="pt-BR" dirty="0" smtClean="0"/>
              <a:t> quer chegar? Objetivo de longo prazo. Inspiração.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E37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construir?</a:t>
            </a:r>
            <a:endParaRPr lang="pt-BR" b="1" dirty="0">
              <a:solidFill>
                <a:srgbClr val="E37B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2000" b="1" i="1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Missão, Visão e Valores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Análise SWOT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49643" y="1981767"/>
            <a:ext cx="10692714" cy="485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smtClean="0">
                <a:solidFill>
                  <a:srgbClr val="E37B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r>
              <a:rPr lang="pt-BR" sz="2000" dirty="0" smtClean="0"/>
              <a:t> </a:t>
            </a:r>
            <a:r>
              <a:rPr lang="pt-BR" sz="2000" dirty="0"/>
              <a:t>é um acrônimo das palavras </a:t>
            </a:r>
            <a:r>
              <a:rPr lang="pt-BR" sz="2000" i="1" dirty="0" err="1"/>
              <a:t>Strenghts</a:t>
            </a:r>
            <a:r>
              <a:rPr lang="pt-BR" sz="2000" i="1" dirty="0"/>
              <a:t>, </a:t>
            </a:r>
            <a:r>
              <a:rPr lang="pt-BR" sz="2000" i="1" dirty="0" err="1"/>
              <a:t>Weaknesses</a:t>
            </a:r>
            <a:r>
              <a:rPr lang="pt-BR" sz="2000" i="1" dirty="0"/>
              <a:t>, </a:t>
            </a:r>
            <a:r>
              <a:rPr lang="pt-BR" sz="2000" i="1" dirty="0" err="1"/>
              <a:t>Opportunities</a:t>
            </a:r>
            <a:r>
              <a:rPr lang="pt-BR" sz="2000" i="1" dirty="0"/>
              <a:t> e </a:t>
            </a:r>
            <a:r>
              <a:rPr lang="pt-BR" sz="2000" i="1" dirty="0" err="1" smtClean="0"/>
              <a:t>Threats</a:t>
            </a:r>
            <a:r>
              <a:rPr lang="pt-BR" sz="2000" dirty="0" smtClean="0"/>
              <a:t>: </a:t>
            </a:r>
            <a:r>
              <a:rPr lang="pt-BR" sz="2000" dirty="0">
                <a:solidFill>
                  <a:srgbClr val="E37B26"/>
                </a:solidFill>
              </a:rPr>
              <a:t>Forças, Fraquezas, </a:t>
            </a:r>
            <a:r>
              <a:rPr lang="pt-BR" sz="2000" dirty="0" smtClean="0">
                <a:solidFill>
                  <a:srgbClr val="E37B26"/>
                </a:solidFill>
              </a:rPr>
              <a:t>Oportunidades </a:t>
            </a:r>
            <a:r>
              <a:rPr lang="pt-BR" sz="2000" dirty="0">
                <a:solidFill>
                  <a:srgbClr val="E37B26"/>
                </a:solidFill>
              </a:rPr>
              <a:t>e Ameaças</a:t>
            </a:r>
            <a:r>
              <a:rPr lang="pt-BR" sz="2000" dirty="0"/>
              <a:t>. </a:t>
            </a:r>
            <a:endParaRPr lang="pt-BR" sz="2000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smtClean="0"/>
              <a:t>Para que serve a análise SWOT?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/>
              <a:t>É utilizada </a:t>
            </a:r>
            <a:r>
              <a:rPr lang="pt-BR" sz="2000" dirty="0"/>
              <a:t>para fazer análise de ambiente e serve de base para o planejamento e gestão </a:t>
            </a:r>
            <a:r>
              <a:rPr lang="pt-BR" sz="2000" dirty="0" smtClean="0"/>
              <a:t>das organizações.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b="1" dirty="0" smtClean="0"/>
              <a:t>Nossos referenciais: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PDI 2014-2019;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Relatório </a:t>
            </a:r>
            <a:r>
              <a:rPr lang="pt-BR" sz="2000" dirty="0"/>
              <a:t>de indicadores do </a:t>
            </a:r>
            <a:r>
              <a:rPr lang="pt-BR" sz="2000" dirty="0" smtClean="0"/>
              <a:t>PDI;</a:t>
            </a:r>
          </a:p>
          <a:p>
            <a:pPr algn="just">
              <a:lnSpc>
                <a:spcPct val="107000"/>
              </a:lnSpc>
            </a:pPr>
            <a:r>
              <a:rPr lang="pt-BR" sz="2000" dirty="0"/>
              <a:t>Relatórios de </a:t>
            </a:r>
            <a:r>
              <a:rPr lang="pt-BR" sz="2000" dirty="0" err="1"/>
              <a:t>autoavaliação</a:t>
            </a:r>
            <a:r>
              <a:rPr lang="pt-BR" sz="2000" dirty="0"/>
              <a:t> </a:t>
            </a:r>
            <a:r>
              <a:rPr lang="pt-BR" sz="2000" dirty="0" smtClean="0"/>
              <a:t>institucional;</a:t>
            </a:r>
            <a:endParaRPr lang="pt-BR" sz="20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/>
              <a:t>Plano </a:t>
            </a:r>
            <a:r>
              <a:rPr lang="pt-BR" sz="2000" dirty="0"/>
              <a:t>Nacional de </a:t>
            </a:r>
            <a:r>
              <a:rPr lang="pt-BR" sz="2000" dirty="0" smtClean="0"/>
              <a:t>Educação; e</a:t>
            </a:r>
          </a:p>
          <a:p>
            <a:pPr algn="just">
              <a:lnSpc>
                <a:spcPct val="107000"/>
              </a:lnSpc>
            </a:pPr>
            <a:r>
              <a:rPr lang="pt-BR" sz="2000" dirty="0" smtClean="0"/>
              <a:t>Lei </a:t>
            </a:r>
            <a:r>
              <a:rPr lang="pt-BR" sz="2000" dirty="0"/>
              <a:t>nº 11.892/2008 – Criação dos </a:t>
            </a:r>
            <a:r>
              <a:rPr lang="pt-BR" sz="2000" dirty="0" err="1"/>
              <a:t>IF’s</a:t>
            </a:r>
            <a:r>
              <a:rPr lang="pt-BR" sz="2000" dirty="0" smtClean="0"/>
              <a:t>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321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Análise SWOT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028750" y="2112214"/>
            <a:ext cx="2842054" cy="1638562"/>
          </a:xfrm>
          <a:prstGeom prst="roundRect">
            <a:avLst/>
          </a:prstGeom>
          <a:solidFill>
            <a:srgbClr val="E37B26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959634" y="2112214"/>
            <a:ext cx="2842054" cy="1638562"/>
          </a:xfrm>
          <a:prstGeom prst="roundRect">
            <a:avLst/>
          </a:prstGeom>
          <a:solidFill>
            <a:srgbClr val="E37B26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Fraquezas</a:t>
            </a:r>
          </a:p>
        </p:txBody>
      </p:sp>
      <p:sp>
        <p:nvSpPr>
          <p:cNvPr id="17" name="Retângulo 16"/>
          <p:cNvSpPr/>
          <p:nvPr/>
        </p:nvSpPr>
        <p:spPr>
          <a:xfrm rot="16200000">
            <a:off x="-3297681" y="2747663"/>
            <a:ext cx="12192000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/>
              <a:t>AMBIENTE INTERNO</a:t>
            </a:r>
            <a:endParaRPr lang="pt-BR" b="1" dirty="0"/>
          </a:p>
        </p:txBody>
      </p:sp>
      <p:sp>
        <p:nvSpPr>
          <p:cNvPr id="18" name="Retângulo 17"/>
          <p:cNvSpPr/>
          <p:nvPr/>
        </p:nvSpPr>
        <p:spPr>
          <a:xfrm rot="16200000">
            <a:off x="-3288991" y="5198596"/>
            <a:ext cx="12192000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/>
              <a:t>AMBIENTE EXTERNO</a:t>
            </a:r>
            <a:endParaRPr lang="pt-BR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028750" y="4487376"/>
            <a:ext cx="2842054" cy="1790104"/>
          </a:xfrm>
          <a:prstGeom prst="roundRect">
            <a:avLst/>
          </a:prstGeom>
          <a:solidFill>
            <a:srgbClr val="FDB87F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959634" y="4487376"/>
            <a:ext cx="2842054" cy="1790104"/>
          </a:xfrm>
          <a:prstGeom prst="roundRect">
            <a:avLst/>
          </a:prstGeom>
          <a:solidFill>
            <a:srgbClr val="FDB87F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Ameaças</a:t>
            </a:r>
          </a:p>
        </p:txBody>
      </p:sp>
      <p:sp>
        <p:nvSpPr>
          <p:cNvPr id="29" name="Retângulo 28"/>
          <p:cNvSpPr/>
          <p:nvPr/>
        </p:nvSpPr>
        <p:spPr>
          <a:xfrm rot="16200000">
            <a:off x="460825" y="5188079"/>
            <a:ext cx="104195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solidFill>
                  <a:schemeClr val="accent1"/>
                </a:solidFill>
              </a:rPr>
              <a:t>FATORES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825361" y="4486926"/>
            <a:ext cx="1694380" cy="1791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accent1"/>
                </a:solidFill>
              </a:rPr>
              <a:t>Políticos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accent1"/>
                </a:solidFill>
              </a:rPr>
              <a:t>Econômicos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accent1"/>
                </a:solidFill>
              </a:rPr>
              <a:t>Sócios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accent1"/>
                </a:solidFill>
              </a:rPr>
              <a:t>Tecnológicos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accent1"/>
                </a:solidFill>
              </a:rPr>
              <a:t>Ambientais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accent1"/>
                </a:solidFill>
              </a:rPr>
              <a:t>Legais</a:t>
            </a:r>
          </a:p>
        </p:txBody>
      </p:sp>
      <p:cxnSp>
        <p:nvCxnSpPr>
          <p:cNvPr id="42" name="Conector de seta reta 41"/>
          <p:cNvCxnSpPr>
            <a:stCxn id="43" idx="3"/>
          </p:cNvCxnSpPr>
          <p:nvPr/>
        </p:nvCxnSpPr>
        <p:spPr>
          <a:xfrm>
            <a:off x="2230507" y="5336340"/>
            <a:ext cx="378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lchete duplo 42"/>
          <p:cNvSpPr/>
          <p:nvPr/>
        </p:nvSpPr>
        <p:spPr>
          <a:xfrm>
            <a:off x="1114596" y="4555525"/>
            <a:ext cx="1115911" cy="15616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3028751" y="3977279"/>
            <a:ext cx="2842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accent3"/>
                </a:solidFill>
              </a:rPr>
              <a:t>Contribuem para a estratégia da instituição</a:t>
            </a:r>
            <a:endParaRPr lang="pt-BR" sz="900" b="1" dirty="0">
              <a:solidFill>
                <a:schemeClr val="accent3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5959635" y="3998672"/>
            <a:ext cx="2842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accent3"/>
                </a:solidFill>
              </a:rPr>
              <a:t>Dificultam a estratégia da instituição</a:t>
            </a:r>
            <a:endParaRPr lang="pt-BR" sz="900" b="1" dirty="0">
              <a:solidFill>
                <a:schemeClr val="accent3"/>
              </a:solidFill>
            </a:endParaRPr>
          </a:p>
        </p:txBody>
      </p:sp>
      <p:cxnSp>
        <p:nvCxnSpPr>
          <p:cNvPr id="49" name="Conector de seta reta 48"/>
          <p:cNvCxnSpPr>
            <a:stCxn id="46" idx="0"/>
            <a:endCxn id="4" idx="2"/>
          </p:cNvCxnSpPr>
          <p:nvPr/>
        </p:nvCxnSpPr>
        <p:spPr>
          <a:xfrm flipH="1" flipV="1">
            <a:off x="4449777" y="3750776"/>
            <a:ext cx="1" cy="22650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>
            <a:stCxn id="46" idx="2"/>
            <a:endCxn id="19" idx="0"/>
          </p:cNvCxnSpPr>
          <p:nvPr/>
        </p:nvCxnSpPr>
        <p:spPr>
          <a:xfrm flipH="1">
            <a:off x="4449777" y="4208111"/>
            <a:ext cx="1" cy="279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H="1" flipV="1">
            <a:off x="7329738" y="3750776"/>
            <a:ext cx="1" cy="22650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flipH="1">
            <a:off x="7329738" y="4208111"/>
            <a:ext cx="1" cy="279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Análise SWOT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Texto explicativo em forma de nuvem 13"/>
          <p:cNvSpPr/>
          <p:nvPr/>
        </p:nvSpPr>
        <p:spPr>
          <a:xfrm>
            <a:off x="4209536" y="2007818"/>
            <a:ext cx="4604951" cy="325616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736757" y="2931495"/>
            <a:ext cx="358187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identificar as Forças, Fraquezas, Oportunidades e Ameaças do </a:t>
            </a:r>
            <a:r>
              <a:rPr lang="pt-B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IFSul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junto à comunidade?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12192000" cy="33104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8066" y="1089818"/>
            <a:ext cx="6981203" cy="1145382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pt-BR" altLang="pt-BR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MUITO</a:t>
            </a:r>
            <a:r>
              <a:rPr lang="pt-BR" altLang="pt-BR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pt-BR" altLang="pt-BR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t-BR" altLang="pt-BR" sz="107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OBRIGADA</a:t>
            </a:r>
            <a:r>
              <a:rPr lang="pt-BR" altLang="pt-BR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/>
            </a:r>
            <a:br>
              <a:rPr lang="pt-BR" altLang="pt-BR" dirty="0" smtClean="0">
                <a:solidFill>
                  <a:srgbClr val="92D050"/>
                </a:solidFill>
                <a:latin typeface="Trebuchet MS" panose="020B0603020202020204" pitchFamily="34" charset="0"/>
              </a:rPr>
            </a:br>
            <a:endParaRPr lang="pt-BR" sz="800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80266" y="25382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www.ifsul.edu.br/pdi</a:t>
            </a:r>
          </a:p>
          <a:p>
            <a:pPr algn="ctr"/>
            <a:r>
              <a:rPr lang="pt-BR" altLang="pt-BR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novopdi@ifsul.edu.br</a:t>
            </a:r>
          </a:p>
        </p:txBody>
      </p:sp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8288" r="16593" b="51976"/>
          <a:stretch/>
        </p:blipFill>
        <p:spPr>
          <a:xfrm>
            <a:off x="2709331" y="3613505"/>
            <a:ext cx="6939541" cy="2838094"/>
          </a:xfrm>
        </p:spPr>
      </p:pic>
    </p:spTree>
    <p:extLst>
      <p:ext uri="{BB962C8B-B14F-4D97-AF65-F5344CB8AC3E}">
        <p14:creationId xmlns:p14="http://schemas.microsoft.com/office/powerpoint/2010/main" val="42333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Perfil Institucional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189693"/>
            <a:ext cx="10515600" cy="3813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Histórico de implantação e desenvolvimento da </a:t>
            </a:r>
            <a:r>
              <a:rPr lang="pt-BR" dirty="0" smtClean="0"/>
              <a:t>instituição</a:t>
            </a:r>
          </a:p>
          <a:p>
            <a:pPr>
              <a:lnSpc>
                <a:spcPct val="150000"/>
              </a:lnSpc>
            </a:pPr>
            <a:r>
              <a:rPr lang="pt-BR" dirty="0"/>
              <a:t>Princípios e finalidades do </a:t>
            </a:r>
            <a:r>
              <a:rPr lang="pt-BR" dirty="0" err="1" smtClean="0"/>
              <a:t>IFSul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/>
              <a:t>Áreas de atuação e abrangência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595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189693"/>
            <a:ext cx="10515600" cy="3813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9900"/>
                </a:solidFill>
              </a:rPr>
              <a:t>Cadeia de Valor 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Representação visual das atividades desempenhadas pela instituição.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Apresenta a Missão, a Visão e os Valores.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Apresenta os macroprocessos distribuídos em: </a:t>
            </a:r>
            <a:r>
              <a:rPr lang="pt-BR" dirty="0" smtClean="0"/>
              <a:t>finalísticos</a:t>
            </a:r>
            <a:r>
              <a:rPr lang="pt-BR" dirty="0"/>
              <a:t>, gerenciais e de apoio.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1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4"/>
          <a:srcRect l="8611" t="16582" r="31550" b="22193"/>
          <a:stretch/>
        </p:blipFill>
        <p:spPr bwMode="auto">
          <a:xfrm>
            <a:off x="897923" y="1737358"/>
            <a:ext cx="10280823" cy="5061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6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13" y="1760870"/>
            <a:ext cx="9359574" cy="5090613"/>
          </a:xfrm>
        </p:spPr>
      </p:pic>
    </p:spTree>
    <p:extLst>
      <p:ext uri="{BB962C8B-B14F-4D97-AF65-F5344CB8AC3E}">
        <p14:creationId xmlns:p14="http://schemas.microsoft.com/office/powerpoint/2010/main" val="33983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44158"/>
            <a:ext cx="10515600" cy="4609041"/>
          </a:xfrm>
        </p:spPr>
        <p:txBody>
          <a:bodyPr>
            <a:normAutofit/>
          </a:bodyPr>
          <a:lstStyle/>
          <a:p>
            <a:r>
              <a:rPr lang="pt-BR" dirty="0" smtClean="0"/>
              <a:t>Diagnóstico dos objetivos e metas do PDI do </a:t>
            </a:r>
            <a:r>
              <a:rPr lang="pt-BR" dirty="0" err="1" smtClean="0"/>
              <a:t>IFSul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 smtClean="0"/>
          </a:p>
          <a:p>
            <a:pPr lvl="1"/>
            <a:endParaRPr lang="pt-BR" sz="1400" dirty="0" smtClean="0"/>
          </a:p>
          <a:p>
            <a:pPr lvl="1"/>
            <a:r>
              <a:rPr lang="pt-BR" sz="2800" dirty="0" smtClean="0"/>
              <a:t>PDI </a:t>
            </a:r>
            <a:r>
              <a:rPr lang="pt-BR" sz="2800" dirty="0"/>
              <a:t>2009-2013</a:t>
            </a:r>
          </a:p>
          <a:p>
            <a:pPr lvl="1"/>
            <a:endParaRPr lang="pt-BR" sz="2800" dirty="0" smtClean="0"/>
          </a:p>
          <a:p>
            <a:pPr lvl="1"/>
            <a:endParaRPr lang="pt-BR" sz="2800" dirty="0"/>
          </a:p>
          <a:p>
            <a:endParaRPr lang="pt-BR" sz="3200" dirty="0" smtClean="0"/>
          </a:p>
          <a:p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61465" y="3173068"/>
            <a:ext cx="6456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Objetivos e metas: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23 objetivos desarticulados entre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697 metas pouco mensuráveis, sem o formato de meta típico e muitas ações colocadas como metas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indicadores não válidos (não mensuráveis</a:t>
            </a:r>
            <a:r>
              <a:rPr lang="pt-BR" sz="1600" dirty="0" smtClean="0"/>
              <a:t>)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6200000">
            <a:off x="4299353" y="3425300"/>
            <a:ext cx="315300" cy="880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1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"/>
            <a:ext cx="12192000" cy="17373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47C3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278326" y="-199348"/>
            <a:ext cx="2130344" cy="28727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599411" y="483959"/>
            <a:ext cx="831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Planejamento Estratégico</a:t>
            </a:r>
            <a:endParaRPr lang="pt-BR" altLang="pt-BR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rgbClr val="FF9900"/>
                </a:solidFill>
              </a:rPr>
              <a:t>Escolha do </a:t>
            </a:r>
            <a:r>
              <a:rPr lang="pt-BR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 smtClean="0"/>
              <a:t>É uma das ferramentas mais utilizadas pelas IFES </a:t>
            </a:r>
            <a:r>
              <a:rPr lang="pt-BR" dirty="0"/>
              <a:t>(SANT’ANA et al., 2017</a:t>
            </a:r>
            <a:r>
              <a:rPr lang="pt-BR" dirty="0" smtClean="0"/>
              <a:t>);</a:t>
            </a:r>
          </a:p>
          <a:p>
            <a:r>
              <a:rPr lang="pt-BR" dirty="0" smtClean="0"/>
              <a:t>Reconhecida internacionalmente;</a:t>
            </a:r>
          </a:p>
          <a:p>
            <a:r>
              <a:rPr lang="pt-BR" dirty="0" smtClean="0"/>
              <a:t>Utilizada pela CGU e pelo TCU;</a:t>
            </a:r>
          </a:p>
          <a:p>
            <a:r>
              <a:rPr lang="pt-BR" dirty="0" smtClean="0"/>
              <a:t>Proximidade com nossa atual forma de planejamento.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6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2">
      <a:dk1>
        <a:srgbClr val="454F59"/>
      </a:dk1>
      <a:lt1>
        <a:sysClr val="window" lastClr="FFFFFF"/>
      </a:lt1>
      <a:dk2>
        <a:srgbClr val="6A7887"/>
      </a:dk2>
      <a:lt2>
        <a:srgbClr val="E7E6E6"/>
      </a:lt2>
      <a:accent1>
        <a:srgbClr val="1D9A78"/>
      </a:accent1>
      <a:accent2>
        <a:srgbClr val="7BC68E"/>
      </a:accent2>
      <a:accent3>
        <a:srgbClr val="3F3F3F"/>
      </a:accent3>
      <a:accent4>
        <a:srgbClr val="3F3F3F"/>
      </a:accent4>
      <a:accent5>
        <a:srgbClr val="595959"/>
      </a:accent5>
      <a:accent6>
        <a:srgbClr val="595959"/>
      </a:accent6>
      <a:hlink>
        <a:srgbClr val="595959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1349</Words>
  <Application>Microsoft Office PowerPoint</Application>
  <PresentationFormat>Widescreen</PresentationFormat>
  <Paragraphs>347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Arial</vt:lpstr>
      <vt:lpstr>Arial Rounded MT Bold</vt:lpstr>
      <vt:lpstr>Britannic Bold</vt:lpstr>
      <vt:lpstr>Calibri</vt:lpstr>
      <vt:lpstr>Times New Roman</vt:lpstr>
      <vt:lpstr>Trebuchet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MUITO OBRIGADA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Cidadania e Diversidade na Rede Federal de EPT</dc:title>
  <dc:creator>Lisiane Correa Gomes Silveira</dc:creator>
  <cp:lastModifiedBy>Priscila Mendes Pereira</cp:lastModifiedBy>
  <cp:revision>218</cp:revision>
  <dcterms:created xsi:type="dcterms:W3CDTF">2015-05-22T17:18:56Z</dcterms:created>
  <dcterms:modified xsi:type="dcterms:W3CDTF">2019-04-17T16:40:42Z</dcterms:modified>
</cp:coreProperties>
</file>