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704" r:id="rId1"/>
  </p:sldMasterIdLst>
  <p:notesMasterIdLst>
    <p:notesMasterId r:id="rId15"/>
  </p:notesMasterIdLst>
  <p:sldIdLst>
    <p:sldId id="256" r:id="rId2"/>
    <p:sldId id="325" r:id="rId3"/>
    <p:sldId id="326" r:id="rId4"/>
    <p:sldId id="327" r:id="rId5"/>
    <p:sldId id="336" r:id="rId6"/>
    <p:sldId id="328" r:id="rId7"/>
    <p:sldId id="329" r:id="rId8"/>
    <p:sldId id="330" r:id="rId9"/>
    <p:sldId id="331" r:id="rId10"/>
    <p:sldId id="332" r:id="rId11"/>
    <p:sldId id="334" r:id="rId12"/>
    <p:sldId id="335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41"/>
    <a:srgbClr val="349A46"/>
    <a:srgbClr val="347C36"/>
    <a:srgbClr val="076A89"/>
    <a:srgbClr val="01B2F9"/>
    <a:srgbClr val="0189C0"/>
    <a:srgbClr val="429B45"/>
    <a:srgbClr val="079B45"/>
    <a:srgbClr val="F15E41"/>
    <a:srgbClr val="F58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38E4C5-4D62-4895-BF2A-F6285B0BECB7}" type="datetimeFigureOut">
              <a:rPr lang="pt-BR" smtClean="0"/>
              <a:t>09/07/2018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18294-28A5-4B44-A596-9AB8182149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950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7408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79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389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395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721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134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346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217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558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481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097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18294-28A5-4B44-A596-9AB8182149B0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35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E35E-26F5-4784-ACB4-EA1F9C5DA0AC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3392-3819-4C58-BA88-F7A08AF25EAD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6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ACFA8-280D-4F36-80CF-EC94F2807989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0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B5BD-F109-4537-A94C-B132C374CDD8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834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B886-FD19-477B-B6A1-FFD069ED5CD8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8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F694-882F-43AB-82E6-E1C687BE3C15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8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DCF77-050D-43CC-861F-8A25F16E0547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7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A5E4-80B5-4000-A8B8-F95AA5BE7AA1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6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3AA2-3988-4A16-B59A-13EED14A0A00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3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A241-C0F1-4275-98A8-B1B37BCA6ED1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37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2700-0837-4394-8E91-0E4E961AB72E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6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B2173-6489-4A57-ABD7-F8EB3CE86049}" type="datetime1">
              <a:rPr lang="en-US" smtClean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Instituto Federal Sul-rio-grandense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5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1"/>
            <a:ext cx="12192000" cy="2116182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1524" y="1"/>
            <a:ext cx="1084332" cy="2508069"/>
          </a:xfrm>
          <a:prstGeom prst="rect">
            <a:avLst/>
          </a:prstGeom>
        </p:spPr>
      </p:pic>
      <p:sp>
        <p:nvSpPr>
          <p:cNvPr id="18" name="Retângulo 17"/>
          <p:cNvSpPr/>
          <p:nvPr/>
        </p:nvSpPr>
        <p:spPr>
          <a:xfrm>
            <a:off x="532563" y="3390868"/>
            <a:ext cx="1112687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44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COMITÊ DIRETOR do </a:t>
            </a:r>
          </a:p>
          <a:p>
            <a:pPr algn="ctr"/>
            <a:r>
              <a:rPr lang="pt-BR" altLang="pt-BR" sz="44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SISTEMA DE GESTÃO AMBIENTAL </a:t>
            </a:r>
            <a:r>
              <a:rPr lang="pt-BR" altLang="pt-BR" sz="4400" b="1" dirty="0">
                <a:solidFill>
                  <a:srgbClr val="8DC641"/>
                </a:solidFill>
                <a:latin typeface="Trebuchet MS" panose="020B0603020202020204" pitchFamily="34" charset="0"/>
              </a:rPr>
              <a:t>- </a:t>
            </a:r>
            <a:r>
              <a:rPr lang="pt-BR" altLang="pt-BR" sz="44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CDSGA</a:t>
            </a:r>
            <a:endParaRPr lang="pt-BR" altLang="pt-BR" sz="44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t-BR" altLang="pt-BR" sz="36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Estrutura e Competências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77" y="699281"/>
            <a:ext cx="4037171" cy="135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6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NUGAIs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71848" y="1697949"/>
            <a:ext cx="11560868" cy="451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6910" marR="1951355" algn="ctr">
              <a:spcBef>
                <a:spcPts val="365"/>
              </a:spcBef>
              <a:spcAft>
                <a:spcPts val="0"/>
              </a:spcAft>
            </a:pPr>
            <a:r>
              <a:rPr lang="pt-PT" b="1" kern="0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Capítulo III</a:t>
            </a:r>
            <a:endParaRPr lang="pt-BR" b="1" kern="0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67130">
              <a:lnSpc>
                <a:spcPct val="107000"/>
              </a:lnSpc>
              <a:spcBef>
                <a:spcPts val="10"/>
              </a:spcBef>
              <a:spcAft>
                <a:spcPts val="800"/>
              </a:spcAft>
            </a:pPr>
            <a:r>
              <a:rPr lang="pt-BR" b="1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NÚCLEOS DE GESTÃO AMBIENTAL INTEGRADA </a:t>
            </a:r>
            <a:endParaRPr lang="pt-BR" sz="1400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55"/>
              </a:spcBef>
              <a:spcAft>
                <a:spcPts val="0"/>
              </a:spcAft>
            </a:pPr>
            <a:r>
              <a:rPr lang="pt-PT" b="1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80010" indent="810260" algn="just">
              <a:spcAft>
                <a:spcPts val="0"/>
              </a:spcAft>
            </a:pPr>
            <a:r>
              <a:rPr lang="pt-PT" b="1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Art. 5º </a:t>
            </a:r>
            <a:r>
              <a:rPr lang="pt-PT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Os NUGAIs, constituem as unidades de caráter tático e operacional do SGA. Estando diretamente vinculados ao Gabinete dos Diretores-gerais dos câmpus, farão a comunicação entre o CD-SGA e as unidades acadêmicas e administrativas.</a:t>
            </a:r>
            <a:endParaRPr lang="pt-BR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55"/>
              </a:spcBef>
              <a:spcAft>
                <a:spcPts val="0"/>
              </a:spcAft>
            </a:pPr>
            <a:r>
              <a:rPr lang="pt-PT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78105" indent="810260" algn="just">
              <a:spcBef>
                <a:spcPts val="5"/>
              </a:spcBef>
              <a:spcAft>
                <a:spcPts val="0"/>
              </a:spcAft>
              <a:tabLst>
                <a:tab pos="1423035" algn="l"/>
              </a:tabLst>
            </a:pPr>
            <a:r>
              <a:rPr lang="pt-PT" b="1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Parágrafo único</a:t>
            </a:r>
            <a:r>
              <a:rPr lang="pt-PT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 Para os efeitos deste Regulamento, entende-se por unidades administrativas, a Reitoria, e unidades acadêmicas, os câmpus do instituto.</a:t>
            </a:r>
            <a:endParaRPr lang="pt-BR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30"/>
              </a:spcBef>
              <a:spcAft>
                <a:spcPts val="0"/>
              </a:spcAft>
            </a:pPr>
            <a:r>
              <a:rPr lang="pt-PT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85190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6º </a:t>
            </a:r>
            <a:r>
              <a:rPr lang="pt-BR" dirty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</a:t>
            </a:r>
            <a:r>
              <a:rPr lang="pt-BR" dirty="0" err="1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NUGAIs</a:t>
            </a:r>
            <a:r>
              <a:rPr lang="pt-BR" dirty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serão compostos por, no mínimo:</a:t>
            </a:r>
            <a:endParaRPr lang="pt-BR" sz="1400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0"/>
              </a:spcBef>
              <a:spcAft>
                <a:spcPts val="0"/>
              </a:spcAft>
            </a:pPr>
            <a:r>
              <a:rPr lang="pt-BR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lvl="3" indent="-342900"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 smtClean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um </a:t>
            </a: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servidor do departamento de Manutenção;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3" indent="-342900"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um servidor do departamento de Administração;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3" indent="-342900"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um servidor .................</a:t>
            </a:r>
            <a:endParaRPr lang="pt-BR" sz="1400" spc="-5" dirty="0">
              <a:solidFill>
                <a:schemeClr val="accent3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00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Fóruns Ambientais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64775" y="1785826"/>
            <a:ext cx="10336307" cy="449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6910" marR="1951355" algn="ctr">
              <a:spcAft>
                <a:spcPts val="0"/>
              </a:spcAft>
            </a:pPr>
            <a:r>
              <a:rPr lang="pt-PT" b="1" kern="0" dirty="0">
                <a:latin typeface="Arial" panose="020B0604020202020204" pitchFamily="34" charset="0"/>
                <a:ea typeface="Arial" panose="020B0604020202020204" pitchFamily="34" charset="0"/>
              </a:rPr>
              <a:t>Capítulo V</a:t>
            </a:r>
            <a:endParaRPr lang="pt-BR" b="1" kern="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945640" marR="1951355" algn="ctr">
              <a:lnSpc>
                <a:spcPct val="107000"/>
              </a:lnSpc>
              <a:spcBef>
                <a:spcPts val="5"/>
              </a:spcBef>
              <a:spcAft>
                <a:spcPts val="800"/>
              </a:spcAft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FÓRUM AMBIENTAL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55"/>
              </a:spcBef>
              <a:spcAft>
                <a:spcPts val="0"/>
              </a:spcAft>
            </a:pPr>
            <a:r>
              <a:rPr lang="pt-PT" sz="1600" b="1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85190" algn="just">
              <a:spcAft>
                <a:spcPts val="0"/>
              </a:spcAft>
            </a:pPr>
            <a:r>
              <a:rPr lang="pt-PT" sz="1600" b="1" dirty="0">
                <a:latin typeface="Arial" panose="020B0604020202020204" pitchFamily="34" charset="0"/>
                <a:ea typeface="Arial" panose="020B0604020202020204" pitchFamily="34" charset="0"/>
              </a:rPr>
              <a:t>Art. </a:t>
            </a:r>
            <a:r>
              <a:rPr lang="pt-PT" sz="1600" b="1" dirty="0" smtClean="0">
                <a:latin typeface="Arial" panose="020B0604020202020204" pitchFamily="34" charset="0"/>
                <a:ea typeface="Arial" panose="020B0604020202020204" pitchFamily="34" charset="0"/>
              </a:rPr>
              <a:t>7º </a:t>
            </a:r>
            <a:r>
              <a:rPr lang="pt-PT" sz="1600" dirty="0">
                <a:latin typeface="Arial" panose="020B0604020202020204" pitchFamily="34" charset="0"/>
                <a:ea typeface="Arial" panose="020B0604020202020204" pitchFamily="34" charset="0"/>
              </a:rPr>
              <a:t>O Fórum Ambiental, órgão consultivo, será composto por:</a:t>
            </a:r>
            <a:endParaRPr lang="pt-BR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spcBef>
                <a:spcPts val="10"/>
              </a:spcBef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0100" lvl="1" indent="-342900" algn="just">
              <a:spcAft>
                <a:spcPts val="60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Comitê Diretor do SGA;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0100" lvl="1" indent="-342900" algn="just">
              <a:lnSpc>
                <a:spcPts val="1490"/>
              </a:lnSpc>
              <a:spcAft>
                <a:spcPts val="60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 smtClean="0">
                <a:latin typeface="Arial" panose="020B0604020202020204" pitchFamily="34" charset="0"/>
                <a:ea typeface="Arial" panose="020B0604020202020204" pitchFamily="34" charset="0"/>
              </a:rPr>
              <a:t>Núcleos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 de Gestão</a:t>
            </a:r>
            <a:r>
              <a:rPr lang="pt-PT" sz="1600" spc="-15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Ambiental</a:t>
            </a:r>
            <a:r>
              <a:rPr lang="pt-PT" sz="1600" spc="-5" dirty="0" smtClean="0">
                <a:latin typeface="Arial" panose="020B0604020202020204" pitchFamily="34" charset="0"/>
                <a:ea typeface="Arial" panose="020B0604020202020204" pitchFamily="34" charset="0"/>
              </a:rPr>
              <a:t> Integrada;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0100" lvl="1" indent="-342900" algn="just">
              <a:lnSpc>
                <a:spcPts val="1490"/>
              </a:lnSpc>
              <a:spcAft>
                <a:spcPts val="60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 smtClean="0">
                <a:latin typeface="Arial" panose="020B0604020202020204" pitchFamily="34" charset="0"/>
                <a:ea typeface="Arial" panose="020B0604020202020204" pitchFamily="34" charset="0"/>
              </a:rPr>
              <a:t>Comunidade 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acadêmica.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0100" lvl="1" indent="-342900" algn="just">
              <a:lnSpc>
                <a:spcPts val="1490"/>
              </a:lnSpc>
              <a:spcAft>
                <a:spcPts val="60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Comunidade externa.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spcBef>
                <a:spcPts val="45"/>
              </a:spcBef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85190" algn="just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</a:t>
            </a: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Compete ao Fórum Ambiental:</a:t>
            </a:r>
            <a:endParaRPr lang="pt-BR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"/>
              </a:spcBef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742950" marR="81915" lvl="1" indent="-285750" algn="just">
              <a:spcBef>
                <a:spcPts val="5"/>
              </a:spcBef>
              <a:spcAft>
                <a:spcPts val="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discutir e propor atividades que visem à promoção e implementação da Política Ambiental institucional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marR="80010" lvl="1" indent="-285750" algn="just">
              <a:spcAft>
                <a:spcPts val="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acompanhar a gestão e o planejamento ambiental </a:t>
            </a:r>
            <a:r>
              <a:rPr lang="pt-PT" sz="1600" spc="-5" dirty="0" smtClean="0">
                <a:latin typeface="Arial" panose="020B0604020202020204" pitchFamily="34" charset="0"/>
                <a:ea typeface="Arial" panose="020B0604020202020204" pitchFamily="34" charset="0"/>
              </a:rPr>
              <a:t>do IFSul, 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por meio de reuniões anuais convocadas para este</a:t>
            </a:r>
            <a:r>
              <a:rPr lang="pt-PT" sz="1600" spc="-15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fim;</a:t>
            </a:r>
            <a:endParaRPr lang="pt-BR" sz="1400" spc="-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marR="80645" lvl="1" indent="-285750" algn="just">
              <a:spcAft>
                <a:spcPts val="0"/>
              </a:spcAft>
              <a:buSzPts val="1300"/>
              <a:buFont typeface="Arial" panose="020B0604020202020204" pitchFamily="34" charset="0"/>
              <a:buAutoNum type="romanUcPeriod"/>
              <a:tabLst>
                <a:tab pos="1423035" algn="l"/>
                <a:tab pos="1423670" algn="l"/>
              </a:tabLst>
            </a:pP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propor a implantação de projetos, estudos de normativas e outras ações ao</a:t>
            </a:r>
            <a:r>
              <a:rPr lang="pt-PT" sz="1600" spc="-15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sz="1600" spc="-5" dirty="0">
                <a:latin typeface="Arial" panose="020B0604020202020204" pitchFamily="34" charset="0"/>
                <a:ea typeface="Arial" panose="020B0604020202020204" pitchFamily="34" charset="0"/>
              </a:rPr>
              <a:t>CD-SGA.</a:t>
            </a:r>
            <a:endParaRPr lang="pt-BR" sz="1400" spc="-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06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Disposições Finais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84093" y="2068948"/>
            <a:ext cx="10802471" cy="204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6910" marR="1951355" algn="ctr">
              <a:spcAft>
                <a:spcPts val="0"/>
              </a:spcAft>
            </a:pPr>
            <a:r>
              <a:rPr lang="pt-PT" b="1" kern="0" dirty="0">
                <a:latin typeface="Arial" panose="020B0604020202020204" pitchFamily="34" charset="0"/>
                <a:ea typeface="Arial" panose="020B0604020202020204" pitchFamily="34" charset="0"/>
              </a:rPr>
              <a:t>Capítulo </a:t>
            </a:r>
            <a:r>
              <a:rPr lang="pt-PT" b="1" kern="0" dirty="0" smtClean="0">
                <a:latin typeface="Arial" panose="020B0604020202020204" pitchFamily="34" charset="0"/>
                <a:ea typeface="Arial" panose="020B0604020202020204" pitchFamily="34" charset="0"/>
              </a:rPr>
              <a:t>VI</a:t>
            </a:r>
            <a:endParaRPr lang="pt-BR" b="1" kern="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946910" marR="1951355" algn="ctr">
              <a:spcAft>
                <a:spcPts val="0"/>
              </a:spcAft>
            </a:pPr>
            <a:r>
              <a:rPr lang="pt-B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</a:t>
            </a: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DISPOSIÇÕES FINAIS E TRANSITÓRIAS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55"/>
              </a:spcBef>
              <a:spcAft>
                <a:spcPts val="0"/>
              </a:spcAft>
            </a:pPr>
            <a:r>
              <a:rPr lang="pt-PT" b="1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85190">
              <a:spcAft>
                <a:spcPts val="0"/>
              </a:spcAft>
            </a:pPr>
            <a:r>
              <a:rPr lang="pt-PT" b="1" dirty="0">
                <a:latin typeface="Arial" panose="020B0604020202020204" pitchFamily="34" charset="0"/>
                <a:ea typeface="Arial" panose="020B0604020202020204" pitchFamily="34" charset="0"/>
              </a:rPr>
              <a:t>Art. </a:t>
            </a:r>
            <a:r>
              <a:rPr lang="pt-PT" b="1" dirty="0" smtClean="0">
                <a:latin typeface="Arial" panose="020B0604020202020204" pitchFamily="34" charset="0"/>
                <a:ea typeface="Arial" panose="020B0604020202020204" pitchFamily="34" charset="0"/>
              </a:rPr>
              <a:t>9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Os casos omissos serão resolvidos pelo </a:t>
            </a:r>
            <a:r>
              <a:rPr lang="pt-PT" dirty="0" smtClean="0">
                <a:latin typeface="Arial" panose="020B0604020202020204" pitchFamily="34" charset="0"/>
                <a:ea typeface="Arial" panose="020B0604020202020204" pitchFamily="34" charset="0"/>
              </a:rPr>
              <a:t>CDSGA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indent="810260">
              <a:lnSpc>
                <a:spcPct val="100000"/>
              </a:lnSpc>
              <a:spcAft>
                <a:spcPts val="0"/>
              </a:spcAft>
            </a:pPr>
            <a:r>
              <a:rPr lang="pt-PT" b="1" dirty="0">
                <a:latin typeface="Arial" panose="020B0604020202020204" pitchFamily="34" charset="0"/>
                <a:ea typeface="Arial" panose="020B0604020202020204" pitchFamily="34" charset="0"/>
              </a:rPr>
              <a:t>Art. </a:t>
            </a:r>
            <a:r>
              <a:rPr lang="pt-PT" b="1" dirty="0" smtClean="0">
                <a:latin typeface="Arial" panose="020B0604020202020204" pitchFamily="34" charset="0"/>
                <a:ea typeface="Arial" panose="020B0604020202020204" pitchFamily="34" charset="0"/>
              </a:rPr>
              <a:t>10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O presente regulamento entrará em vigor imediatamente após</a:t>
            </a:r>
            <a:r>
              <a:rPr lang="pt-PT" spc="270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sua aprovação pelo </a:t>
            </a:r>
            <a:r>
              <a:rPr lang="pt-PT" dirty="0" smtClean="0">
                <a:latin typeface="Arial" panose="020B0604020202020204" pitchFamily="34" charset="0"/>
                <a:ea typeface="Arial" panose="020B0604020202020204" pitchFamily="34" charset="0"/>
              </a:rPr>
              <a:t>CONSUP,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revogadas as disposições em contrário.</a:t>
            </a:r>
            <a:endParaRPr lang="pt-BR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06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12192000" cy="4606050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7666" y="1369218"/>
            <a:ext cx="8596668" cy="2371288"/>
          </a:xfrm>
        </p:spPr>
        <p:txBody>
          <a:bodyPr>
            <a:normAutofit fontScale="90000"/>
          </a:bodyPr>
          <a:lstStyle/>
          <a:p>
            <a:pPr algn="ctr"/>
            <a:r>
              <a:rPr lang="pt-BR" altLang="pt-BR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 smtClean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b="1" dirty="0" smtClean="0">
                <a:solidFill>
                  <a:srgbClr val="92D050"/>
                </a:solidFill>
                <a:latin typeface="Trebuchet MS" panose="020B0603020202020204" pitchFamily="34" charset="0"/>
              </a:rPr>
              <a:t>MUITO</a:t>
            </a:r>
            <a:r>
              <a:rPr lang="pt-BR" altLang="pt-BR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 smtClean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107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OBRIGADO</a:t>
            </a:r>
            <a:r>
              <a:rPr lang="pt-BR" altLang="pt-BR" dirty="0" smtClean="0">
                <a:solidFill>
                  <a:srgbClr val="92D050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 smtClean="0">
                <a:solidFill>
                  <a:srgbClr val="92D050"/>
                </a:solidFill>
                <a:latin typeface="Trebuchet MS" panose="020B0603020202020204" pitchFamily="34" charset="0"/>
              </a:rPr>
            </a:br>
            <a:endParaRPr lang="pt-BR" sz="8000" dirty="0">
              <a:solidFill>
                <a:srgbClr val="92D05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048000" y="524625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altLang="pt-BR" b="1" dirty="0" smtClean="0">
                <a:solidFill>
                  <a:srgbClr val="347C36"/>
                </a:solidFill>
                <a:latin typeface="Trebuchet MS" panose="020B0603020202020204" pitchFamily="34" charset="0"/>
              </a:rPr>
              <a:t>www.ifsul.edu.br</a:t>
            </a:r>
          </a:p>
          <a:p>
            <a:pPr algn="ctr"/>
            <a:r>
              <a:rPr lang="pt-BR" altLang="pt-BR" dirty="0" smtClean="0">
                <a:solidFill>
                  <a:srgbClr val="92D050"/>
                </a:solidFill>
                <a:latin typeface="Trebuchet MS" panose="020B0603020202020204" pitchFamily="34" charset="0"/>
              </a:rPr>
              <a:t>cgs@ifsul.edu.br</a:t>
            </a:r>
          </a:p>
          <a:p>
            <a:pPr algn="ctr"/>
            <a:r>
              <a:rPr lang="pt-BR" altLang="pt-BR" sz="2800" dirty="0" smtClean="0">
                <a:solidFill>
                  <a:srgbClr val="92D050"/>
                </a:solidFill>
                <a:latin typeface="Trebuchet MS" panose="020B0603020202020204" pitchFamily="34" charset="0"/>
              </a:rPr>
              <a:t>(53) 3026-6201</a:t>
            </a:r>
            <a:endParaRPr lang="pt-BR" sz="800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973630" y="3157551"/>
            <a:ext cx="6366658" cy="582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altLang="pt-BR" sz="2000" dirty="0" smtClean="0">
                <a:solidFill>
                  <a:srgbClr val="92D050"/>
                </a:solidFill>
              </a:rPr>
              <a:t>Comitê Diretor do Sistema de Gestão Ambiental </a:t>
            </a:r>
            <a:endParaRPr lang="pt-BR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39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Comitê Diretor - 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88400" y="1937945"/>
            <a:ext cx="97206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altLang="pt-BR" sz="2000" b="1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PORTARIA 1566/2018 – 18 de Junho</a:t>
            </a:r>
          </a:p>
          <a:p>
            <a:pPr>
              <a:spcAft>
                <a:spcPts val="600"/>
              </a:spcAft>
            </a:pP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Endrigo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Pino Pereira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Lima (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Pelotas)</a:t>
            </a:r>
            <a:endParaRPr 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Gabriel Rodrigues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Bruno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Bagé)</a:t>
            </a:r>
            <a:endParaRPr 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Leticia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Cecconello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Passo Fundo)</a:t>
            </a:r>
            <a:endParaRPr 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Luciana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Roso de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Arrial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Pelotas – Visconde da Graça)</a:t>
            </a:r>
            <a:endParaRPr 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Marcelo 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Peske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Hartwig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Pelotas)</a:t>
            </a: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Marcos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Roberto 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Prietto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Schvants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Charqueadas)</a:t>
            </a:r>
            <a:endParaRPr 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Michel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David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Gerber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Pelotas)</a:t>
            </a: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Osmar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Renato Brito Furtado 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Pelotas)</a:t>
            </a:r>
          </a:p>
          <a:p>
            <a:pPr>
              <a:spcAft>
                <a:spcPts val="600"/>
              </a:spcAft>
            </a:pP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Pablo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Machado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Mendes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Pelotas – Visconde da Graça)</a:t>
            </a:r>
          </a:p>
          <a:p>
            <a:pPr>
              <a:spcAft>
                <a:spcPts val="600"/>
              </a:spcAft>
            </a:pP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Ricardo 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Edler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err="1" smtClean="0">
                <a:solidFill>
                  <a:srgbClr val="8DC641"/>
                </a:solidFill>
                <a:latin typeface="Trebuchet MS" panose="020B0603020202020204" pitchFamily="34" charset="0"/>
              </a:rPr>
              <a:t>Rotta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(</a:t>
            </a:r>
            <a:r>
              <a:rPr lang="pt-BR" sz="2000" b="1" dirty="0" err="1">
                <a:solidFill>
                  <a:srgbClr val="8DC641"/>
                </a:solidFill>
                <a:latin typeface="Trebuchet MS" panose="020B0603020202020204" pitchFamily="34" charset="0"/>
              </a:rPr>
              <a:t>Câmpus</a:t>
            </a:r>
            <a:r>
              <a:rPr lang="pt-BR" sz="2000" b="1" dirty="0">
                <a:solidFill>
                  <a:srgbClr val="8DC641"/>
                </a:solidFill>
                <a:latin typeface="Trebuchet MS" panose="020B0603020202020204" pitchFamily="34" charset="0"/>
              </a:rPr>
              <a:t> </a:t>
            </a:r>
            <a:r>
              <a:rPr lang="pt-BR" sz="2000" b="1" dirty="0" smtClean="0">
                <a:solidFill>
                  <a:srgbClr val="8DC641"/>
                </a:solidFill>
                <a:latin typeface="Trebuchet MS" panose="020B0603020202020204" pitchFamily="34" charset="0"/>
              </a:rPr>
              <a:t>Venâncio Aires)</a:t>
            </a:r>
            <a:endParaRPr lang="pt-BR" altLang="pt-BR" sz="2000" b="1" dirty="0">
              <a:solidFill>
                <a:srgbClr val="8DC64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30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Comitê Diretor - 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6000" y="2278546"/>
            <a:ext cx="9360000" cy="322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98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1013178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Plano de Logística Sustentável - PLS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5921" y="2674422"/>
            <a:ext cx="3215424" cy="238181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654" y="2274095"/>
            <a:ext cx="4118704" cy="243125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3381" y="1955152"/>
            <a:ext cx="3701445" cy="406463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7"/>
          <a:srcRect t="46543" b="21852"/>
          <a:stretch/>
        </p:blipFill>
        <p:spPr>
          <a:xfrm>
            <a:off x="167914" y="4791184"/>
            <a:ext cx="4677456" cy="83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8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Regulamento </a:t>
            </a: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- CDSGA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70702" y="2635536"/>
            <a:ext cx="11137557" cy="3090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</a:t>
            </a: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DISPOSIÇÕES </a:t>
            </a:r>
            <a:r>
              <a:rPr lang="pt-BR" b="1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GERAIS;</a:t>
            </a: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COMPOSIÇÃO, REPRESENTATIVIDADE E PERIODICIDADE DE REUNIÕES</a:t>
            </a: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ATRIBUIÇÕES;</a:t>
            </a: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NÚCLEOS DE GESTÃO AMBIENTAL INTEGRADA;</a:t>
            </a: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FÓRUNS AMBIENTAIS;</a:t>
            </a: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DISPOSIÇÕES </a:t>
            </a:r>
            <a:r>
              <a:rPr lang="pt-BR" b="1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FINAIS</a:t>
            </a:r>
            <a:r>
              <a:rPr lang="pt-BR" b="1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1400" b="1" dirty="0" smtClean="0">
              <a:solidFill>
                <a:schemeClr val="accent4"/>
              </a:solidFill>
              <a:latin typeface="Calibri" panose="020F0502020204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1800000" marR="1951355" indent="-400050">
              <a:lnSpc>
                <a:spcPct val="107000"/>
              </a:lnSpc>
              <a:spcAft>
                <a:spcPts val="1200"/>
              </a:spcAft>
              <a:buFont typeface="+mj-lt"/>
              <a:buAutoNum type="romanUcPeriod"/>
            </a:pPr>
            <a:endParaRPr lang="pt-BR" dirty="0">
              <a:solidFill>
                <a:schemeClr val="accent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70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Disposições Gerais - CDSGA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030941" y="1962617"/>
            <a:ext cx="9798424" cy="3119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46910" marR="1951355" algn="ctr">
              <a:lnSpc>
                <a:spcPct val="107000"/>
              </a:lnSpc>
              <a:spcBef>
                <a:spcPts val="450"/>
              </a:spcBef>
              <a:spcAft>
                <a:spcPts val="800"/>
              </a:spcAft>
            </a:pPr>
            <a:r>
              <a:rPr lang="pt-BR" b="1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Capítulo </a:t>
            </a: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pt-BR" sz="1400" dirty="0">
              <a:solidFill>
                <a:schemeClr val="accent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5640" marR="1951355" algn="ctr">
              <a:lnSpc>
                <a:spcPct val="107000"/>
              </a:lnSpc>
              <a:spcBef>
                <a:spcPts val="10"/>
              </a:spcBef>
              <a:spcAft>
                <a:spcPts val="800"/>
              </a:spcAft>
            </a:pPr>
            <a:r>
              <a:rPr lang="pt-BR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DISPOSIÇÕES GERAIS</a:t>
            </a:r>
            <a:endParaRPr lang="pt-BR" sz="1400" dirty="0">
              <a:solidFill>
                <a:schemeClr val="accent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50"/>
              </a:spcBef>
              <a:spcAft>
                <a:spcPts val="0"/>
              </a:spcAft>
            </a:pPr>
            <a:r>
              <a:rPr lang="pt-PT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77470" indent="810260" algn="just">
              <a:spcBef>
                <a:spcPts val="5"/>
              </a:spcBef>
              <a:spcAft>
                <a:spcPts val="0"/>
              </a:spcAft>
            </a:pPr>
            <a:r>
              <a:rPr lang="pt-PT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Art. 1º </a:t>
            </a:r>
            <a:r>
              <a:rPr lang="pt-PT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Este regulamento dispõe sobre a estrutura e as competências do Sistema de Gestão Ambiental (SGA), conforme o art. 4º da Resolução 149/2017 do Conselho Superior, que institui a Política de Sustentabilidade Ambiental no âmbito do IFSul.</a:t>
            </a:r>
            <a:endParaRPr lang="pt-BR" dirty="0">
              <a:solidFill>
                <a:schemeClr val="accent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77470" indent="810260" algn="just">
              <a:spcBef>
                <a:spcPts val="5"/>
              </a:spcBef>
              <a:spcAft>
                <a:spcPts val="0"/>
              </a:spcAft>
            </a:pPr>
            <a:r>
              <a:rPr lang="pt-PT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77470" indent="810260" algn="just">
              <a:spcBef>
                <a:spcPts val="5"/>
              </a:spcBef>
              <a:spcAft>
                <a:spcPts val="0"/>
              </a:spcAft>
            </a:pPr>
            <a:r>
              <a:rPr lang="pt-PT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solidFill>
                <a:schemeClr val="accent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930" marR="77470" indent="810260" algn="just">
              <a:spcBef>
                <a:spcPts val="5"/>
              </a:spcBef>
              <a:spcAft>
                <a:spcPts val="0"/>
              </a:spcAft>
            </a:pPr>
            <a:r>
              <a:rPr lang="pt-PT" b="1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Art. 2º </a:t>
            </a:r>
            <a:r>
              <a:rPr lang="pt-PT" dirty="0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 Sistema de Gestão Ambiental (SGA), será gerenciado pela Coordenadoria de Gestão Sustentável (CGS), vinculada à Diretoria de Desenvolvimento Institucional (DDI).</a:t>
            </a:r>
            <a:endParaRPr lang="pt-BR" dirty="0">
              <a:solidFill>
                <a:schemeClr val="accent4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Composição - CDSGA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55811" y="1559677"/>
            <a:ext cx="1015701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Capítulo II</a:t>
            </a:r>
            <a:endParaRPr lang="pt-BR" dirty="0"/>
          </a:p>
          <a:p>
            <a:pPr algn="ctr"/>
            <a:r>
              <a:rPr lang="pt-BR" b="1" dirty="0"/>
              <a:t>DO COMITÊ DIRETOR DO SGA</a:t>
            </a:r>
            <a:endParaRPr lang="pt-BR" dirty="0"/>
          </a:p>
          <a:p>
            <a:r>
              <a:rPr lang="pt-PT" b="1" dirty="0"/>
              <a:t> </a:t>
            </a:r>
            <a:endParaRPr lang="pt-BR" dirty="0"/>
          </a:p>
          <a:p>
            <a:pPr algn="just"/>
            <a:r>
              <a:rPr lang="pt-PT" b="1" dirty="0"/>
              <a:t>Art. 3º </a:t>
            </a:r>
            <a:r>
              <a:rPr lang="pt-PT" dirty="0"/>
              <a:t>O Comitê Diretor do Sistema de Gestão Ambiental (CD-SGA), órgão de caráter estratégico do SGA, será composto por servidores da Reitoria e da Comunidade Acadêmica da área de Gestão Ambiental, com ,no mínimo, a seguinte representação: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>
                <a:solidFill>
                  <a:srgbClr val="FF0000"/>
                </a:solidFill>
              </a:rPr>
              <a:t>quatro</a:t>
            </a:r>
            <a:r>
              <a:rPr lang="pt-PT" dirty="0"/>
              <a:t> representantes titulares e </a:t>
            </a:r>
            <a:r>
              <a:rPr lang="pt-PT" dirty="0">
                <a:solidFill>
                  <a:srgbClr val="FF0000"/>
                </a:solidFill>
              </a:rPr>
              <a:t>dois</a:t>
            </a:r>
            <a:r>
              <a:rPr lang="pt-PT" dirty="0"/>
              <a:t> suplentes dos Docentes;</a:t>
            </a:r>
            <a:endParaRPr lang="pt-BR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>
                <a:solidFill>
                  <a:srgbClr val="FF0000"/>
                </a:solidFill>
              </a:rPr>
              <a:t>quatro</a:t>
            </a:r>
            <a:r>
              <a:rPr lang="pt-PT" dirty="0"/>
              <a:t> </a:t>
            </a:r>
            <a:r>
              <a:rPr lang="pt-PT" dirty="0" smtClean="0"/>
              <a:t>representantes titulares </a:t>
            </a:r>
            <a:r>
              <a:rPr lang="pt-PT" dirty="0"/>
              <a:t>e </a:t>
            </a:r>
            <a:r>
              <a:rPr lang="pt-PT" dirty="0">
                <a:solidFill>
                  <a:srgbClr val="FF0000"/>
                </a:solidFill>
              </a:rPr>
              <a:t>dois</a:t>
            </a:r>
            <a:r>
              <a:rPr lang="pt-PT" dirty="0"/>
              <a:t> suplentes dos Técnico Administrativos em Educação;</a:t>
            </a:r>
            <a:endParaRPr lang="pt-BR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>
                <a:solidFill>
                  <a:srgbClr val="FF0000"/>
                </a:solidFill>
              </a:rPr>
              <a:t>um</a:t>
            </a:r>
            <a:r>
              <a:rPr lang="pt-PT" dirty="0"/>
              <a:t> representante titular e </a:t>
            </a:r>
            <a:r>
              <a:rPr lang="pt-PT" dirty="0">
                <a:solidFill>
                  <a:srgbClr val="FF0000"/>
                </a:solidFill>
              </a:rPr>
              <a:t>um</a:t>
            </a:r>
            <a:r>
              <a:rPr lang="pt-PT" dirty="0"/>
              <a:t> suplente dos estudantes de graduação em Gestão Ambiental;</a:t>
            </a:r>
            <a:endParaRPr lang="pt-BR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>
                <a:solidFill>
                  <a:srgbClr val="FF0000"/>
                </a:solidFill>
              </a:rPr>
              <a:t>um</a:t>
            </a:r>
            <a:r>
              <a:rPr lang="pt-PT" dirty="0"/>
              <a:t> representante titular e </a:t>
            </a:r>
            <a:r>
              <a:rPr lang="pt-PT" dirty="0">
                <a:solidFill>
                  <a:srgbClr val="FF0000"/>
                </a:solidFill>
              </a:rPr>
              <a:t>um</a:t>
            </a:r>
            <a:r>
              <a:rPr lang="pt-PT" dirty="0"/>
              <a:t> suplente dos estudantes de pós- graduação em Mestrado em Ciências Ambientais.</a:t>
            </a:r>
            <a:endParaRPr lang="pt-BR" dirty="0"/>
          </a:p>
          <a:p>
            <a:r>
              <a:rPr lang="pt-PT" dirty="0"/>
              <a:t> </a:t>
            </a:r>
            <a:endParaRPr lang="pt-BR" dirty="0"/>
          </a:p>
          <a:p>
            <a:pPr marL="360000" algn="just"/>
            <a:r>
              <a:rPr lang="pt-PT" dirty="0"/>
              <a:t>§ 1º	</a:t>
            </a:r>
            <a:r>
              <a:rPr lang="pt-PT" dirty="0" smtClean="0"/>
              <a:t>	O </a:t>
            </a:r>
            <a:r>
              <a:rPr lang="pt-PT" dirty="0"/>
              <a:t>CD-SGA será presidido pelo Diretor de Gestão Ambiental e, na sua ausência, pelo Vice-diretor.</a:t>
            </a:r>
            <a:endParaRPr lang="pt-BR" dirty="0"/>
          </a:p>
          <a:p>
            <a:pPr marL="360000" algn="just"/>
            <a:r>
              <a:rPr lang="pt-PT" dirty="0"/>
              <a:t>§ 2º	</a:t>
            </a:r>
            <a:r>
              <a:rPr lang="pt-PT" dirty="0" smtClean="0"/>
              <a:t>	Os </a:t>
            </a:r>
            <a:r>
              <a:rPr lang="pt-PT" dirty="0"/>
              <a:t>representantes arrolados no inciso I do caput deste artigo serão eleitos pelos integrantes do CD-SGA</a:t>
            </a:r>
            <a:r>
              <a:rPr lang="pt-PT" dirty="0" smtClean="0"/>
              <a:t>.</a:t>
            </a:r>
            <a:endParaRPr lang="pt-BR" dirty="0">
              <a:solidFill>
                <a:schemeClr val="accent4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91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Atribuições - CDSGA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94764" y="1610472"/>
            <a:ext cx="10802471" cy="4507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5190" algn="ctr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4º </a:t>
            </a:r>
            <a:r>
              <a:rPr lang="pt-BR" dirty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 ao </a:t>
            </a:r>
            <a:r>
              <a:rPr lang="pt-BR" dirty="0" smtClean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CDSGA</a:t>
            </a:r>
            <a:r>
              <a:rPr lang="pt-BR" dirty="0">
                <a:solidFill>
                  <a:schemeClr val="accent3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pt-BR" sz="1400" dirty="0">
              <a:solidFill>
                <a:schemeClr val="accent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zelar pelos princípios e objetivos da Política de Sustentabilidade Ambiental do</a:t>
            </a:r>
            <a:r>
              <a:rPr lang="pt-PT" spc="-50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I</a:t>
            </a: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FSul;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coordenar as atividades de gestão ambiental institucional;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encaminhar propostas de normativas ao</a:t>
            </a:r>
            <a:r>
              <a:rPr lang="pt-PT" spc="-2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Conselho Superior (CONSUP)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propor projetos de gestão ambiental à Coordenadoria de Gestão Sustentável (CGS)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propor execução orçamentária	anual para o desenvolvimento de suas atividades ao CONSUP;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elaborar o planejamento anual de atividades do SGA;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propor à CGS atividades não previstas no planejamento anual;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coordenar as atividades que visem à consecução dos objetivos dos projetos aprovados pelo SGA;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coordenar os processos de licenciamento ambiental dos campi em articulação com o Plano de Logística Sustentável (PLS) do IFSul;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>
              <a:spcAft>
                <a:spcPts val="600"/>
              </a:spcAft>
              <a:buSzPts val="1300"/>
              <a:buFont typeface="+mj-lt"/>
              <a:buAutoNum type="romanUcPeriod"/>
              <a:tabLst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promover a integração dos Núcleos de Gestão Ambiental Integrada (NUGAIs), normativas e atividades de gestão  ambiental institucional</a:t>
            </a:r>
            <a:r>
              <a:rPr lang="pt-PT" spc="-5" dirty="0" smtClean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1"/>
            <a:ext cx="12192000" cy="1540475"/>
          </a:xfrm>
          <a:prstGeom prst="rect">
            <a:avLst/>
          </a:prstGeom>
          <a:solidFill>
            <a:srgbClr val="347C3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347C36"/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201" y="5503818"/>
            <a:ext cx="732032" cy="1362888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271848" y="157474"/>
            <a:ext cx="86826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pt-BR" altLang="pt-BR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pt-BR" altLang="pt-BR" sz="4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Atribuições - CDSGA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517174" y="6356350"/>
            <a:ext cx="5157652" cy="365125"/>
          </a:xfrm>
        </p:spPr>
        <p:txBody>
          <a:bodyPr/>
          <a:lstStyle/>
          <a:p>
            <a:r>
              <a:rPr lang="pt-BR" dirty="0" smtClean="0">
                <a:solidFill>
                  <a:srgbClr val="8DC641"/>
                </a:solidFill>
              </a:rPr>
              <a:t>Instituto Federal Sul-rio-grandense</a:t>
            </a:r>
            <a:endParaRPr lang="en-US" dirty="0">
              <a:solidFill>
                <a:srgbClr val="8DC64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56290" y="1711335"/>
            <a:ext cx="1067942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670" algn="l"/>
              </a:tabLst>
            </a:pPr>
            <a:r>
              <a:rPr lang="pt-PT" spc="-5" dirty="0" smtClean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promover </a:t>
            </a: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 integração dos Núcleos de Gestão Ambiental Integrada (NUGAIs), normativas e atividades de gestão  ambiental institucional;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propor capacitações específicas para os componentes dos NUGAIs;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receber demandas e/ou soluções encaminhadas pelos NUGAIs;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elaborar relatórios parciais e anuais, assim como outros materiais para subsidiar as reuniões no âmbito do SGA;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coordenar as reuniões do Fórum Ambiental;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035" algn="l"/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promover a integração da comunidade acadêmica para apoiar a execução dos programas institucionais de gestão ambiental;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  <a:tabLst>
                <a:tab pos="1423670" algn="l"/>
              </a:tabLst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divulgar informações referentes à gestão ambiental institucional nos meios de comunicação.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reunir-se ordinariamente a cada trimestre, sem prejuízo de reuniões extraordinárias, quando necessárias;</a:t>
            </a:r>
            <a:endParaRPr lang="pt-BR" sz="1400" spc="-5" dirty="0">
              <a:solidFill>
                <a:schemeClr val="accent3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00050" lvl="0" indent="-400050" algn="just">
              <a:spcAft>
                <a:spcPts val="600"/>
              </a:spcAft>
              <a:buSzPts val="1300"/>
              <a:buFont typeface="+mj-lt"/>
              <a:buAutoNum type="romanUcPeriod" startAt="11"/>
            </a:pPr>
            <a:r>
              <a:rPr lang="pt-PT" spc="-5" dirty="0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avaliar as demandas oriundas das reuniões do Fórum Ambiental.</a:t>
            </a:r>
            <a:endParaRPr lang="pt-BR" sz="1400" spc="-5" dirty="0">
              <a:solidFill>
                <a:schemeClr val="accent3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ada 2">
      <a:dk1>
        <a:srgbClr val="454F59"/>
      </a:dk1>
      <a:lt1>
        <a:sysClr val="window" lastClr="FFFFFF"/>
      </a:lt1>
      <a:dk2>
        <a:srgbClr val="6A7887"/>
      </a:dk2>
      <a:lt2>
        <a:srgbClr val="E7E6E6"/>
      </a:lt2>
      <a:accent1>
        <a:srgbClr val="1D9A78"/>
      </a:accent1>
      <a:accent2>
        <a:srgbClr val="7BC68E"/>
      </a:accent2>
      <a:accent3>
        <a:srgbClr val="3F3F3F"/>
      </a:accent3>
      <a:accent4>
        <a:srgbClr val="3F3F3F"/>
      </a:accent4>
      <a:accent5>
        <a:srgbClr val="595959"/>
      </a:accent5>
      <a:accent6>
        <a:srgbClr val="595959"/>
      </a:accent6>
      <a:hlink>
        <a:srgbClr val="595959"/>
      </a:hlink>
      <a:folHlink>
        <a:srgbClr val="595959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2211</TotalTime>
  <Words>392</Words>
  <Application>Microsoft Office PowerPoint</Application>
  <PresentationFormat>Widescreen</PresentationFormat>
  <Paragraphs>131</Paragraphs>
  <Slides>13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MUITO OBRIGADO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Cidadania e Diversidade na Rede Federal de EPT</dc:title>
  <dc:creator>Lisiane Correa Gomes Silveira</dc:creator>
  <cp:lastModifiedBy>Marcelo Bento Terres</cp:lastModifiedBy>
  <cp:revision>239</cp:revision>
  <dcterms:created xsi:type="dcterms:W3CDTF">2015-05-22T17:18:56Z</dcterms:created>
  <dcterms:modified xsi:type="dcterms:W3CDTF">2018-07-09T16:46:12Z</dcterms:modified>
</cp:coreProperties>
</file>