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68" r:id="rId6"/>
    <p:sldId id="271" r:id="rId7"/>
    <p:sldId id="273" r:id="rId8"/>
    <p:sldId id="275" r:id="rId9"/>
    <p:sldId id="276" r:id="rId10"/>
    <p:sldId id="278" r:id="rId11"/>
    <p:sldId id="279" r:id="rId12"/>
    <p:sldId id="280" r:id="rId13"/>
    <p:sldId id="270" r:id="rId14"/>
    <p:sldId id="260" r:id="rId15"/>
    <p:sldId id="281" r:id="rId16"/>
    <p:sldId id="259" r:id="rId17"/>
    <p:sldId id="263" r:id="rId18"/>
    <p:sldId id="265" r:id="rId19"/>
    <p:sldId id="264" r:id="rId20"/>
    <p:sldId id="26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389"/>
    <a:srgbClr val="077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9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13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98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5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9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92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1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71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95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06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53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76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292C4F40-6D16-4EE2-92B1-8A3F70F085D7}" type="datetimeFigureOut">
              <a:rPr lang="pt-BR" smtClean="0"/>
              <a:pPr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2C1A7813-653C-4EDC-AC6B-5A04E9F0B3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41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4365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roex@ifsul.edu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10097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687"/>
            <a:ext cx="12219643" cy="685445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674341"/>
            <a:ext cx="12208756" cy="3101546"/>
          </a:xfrm>
          <a:prstGeom prst="rect">
            <a:avLst/>
          </a:prstGeom>
          <a:solidFill>
            <a:srgbClr val="077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" y="312804"/>
            <a:ext cx="6359612" cy="16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92331" y="653143"/>
            <a:ext cx="10972800" cy="56431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2600" dirty="0"/>
              <a:t>Para </a:t>
            </a:r>
            <a:r>
              <a:rPr lang="pt-PT" sz="2600" b="1" dirty="0"/>
              <a:t>Ramon Santos</a:t>
            </a:r>
            <a:r>
              <a:rPr lang="pt-PT" sz="2600" dirty="0"/>
              <a:t>, representante do Sindicato Nacional dos Auditores Fiscais do Trabalho (Sinait), a valorização da aprendizagem é uma marca de economias avançadas, E não tem nada a ver com caridade, mas com interesse.</a:t>
            </a:r>
          </a:p>
          <a:p>
            <a:pPr algn="just"/>
            <a:r>
              <a:rPr lang="pt-PT" sz="2600" dirty="0"/>
              <a:t>Os países mais desenvolvidos tecnologicamente são os que mais estão </a:t>
            </a:r>
            <a:r>
              <a:rPr lang="pt-PT" sz="2600" b="1" dirty="0"/>
              <a:t>investindo na qualificação do seu futuro trabalhador</a:t>
            </a:r>
            <a:r>
              <a:rPr lang="pt-PT" sz="2600" dirty="0"/>
              <a:t>. As empresas precisam tomar consciência de que investir na juventude e no aprendiz não é gasto jogado fora.</a:t>
            </a:r>
          </a:p>
          <a:p>
            <a:pPr algn="just"/>
            <a:r>
              <a:rPr lang="pt-PT" sz="2600" b="1" dirty="0"/>
              <a:t>Santos</a:t>
            </a:r>
            <a:r>
              <a:rPr lang="pt-PT" sz="2600" dirty="0"/>
              <a:t> defende a aprendizagem como o melhor caminho para a inclusão social. Sem ela, destaca, o que sobra são programas sociais que deixam os jovens dependentes do Estado.</a:t>
            </a:r>
          </a:p>
          <a:p>
            <a:r>
              <a:rPr lang="pt-PT" sz="2600" dirty="0"/>
              <a:t>Fonte: Agência Senado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053" y="346166"/>
            <a:ext cx="1039688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799" y="1606731"/>
            <a:ext cx="11031583" cy="4754880"/>
          </a:xfrm>
        </p:spPr>
        <p:txBody>
          <a:bodyPr/>
          <a:lstStyle/>
          <a:p>
            <a:pPr algn="just"/>
            <a:r>
              <a:rPr lang="pt-PT" sz="2500" dirty="0"/>
              <a:t>A diversificação das vagas de aprendizagem também é vista como uma </a:t>
            </a:r>
            <a:r>
              <a:rPr lang="pt-PT" sz="2500" b="1" dirty="0"/>
              <a:t>deficiência a ser suprida</a:t>
            </a:r>
            <a:r>
              <a:rPr lang="pt-PT" sz="2500" dirty="0"/>
              <a:t>. Segundo o antigo Ministério do Trabalho, 42% dos aprendizes em atividade trabalham como auxiliares de escritório; outros 17% são assistentes administrativos. Essa concentração é interpretada como um sinal de que a aprendizagem ainda é um caminho ao qual os jovens aderem por necessidade, e não para realizar alguma aptidão.</a:t>
            </a:r>
          </a:p>
          <a:p>
            <a:pPr algn="r">
              <a:buNone/>
            </a:pPr>
            <a:r>
              <a:rPr lang="pt-PT" sz="2500" dirty="0"/>
              <a:t>Fonte: Agência Senado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agas-mais-preenchid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911" y="0"/>
            <a:ext cx="87085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927" y="411480"/>
            <a:ext cx="1039688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53206" cy="4128398"/>
          </a:xfrm>
        </p:spPr>
        <p:txBody>
          <a:bodyPr/>
          <a:lstStyle/>
          <a:p>
            <a:pPr algn="just"/>
            <a:r>
              <a:rPr lang="pt-PT" sz="2500" dirty="0"/>
              <a:t>A aprendizagem é um caminho para que adolescentes e jovens de idades entre 14 e 24 anos tenham as </a:t>
            </a:r>
            <a:r>
              <a:rPr lang="pt-PT" sz="2500" b="1" dirty="0"/>
              <a:t>primeiras experiências </a:t>
            </a:r>
            <a:r>
              <a:rPr lang="pt-PT" sz="2500" dirty="0"/>
              <a:t>formalmente reconhecidas como profissionais de uma forma que não interfira na sua educação. Enquanto aprendizes, eles devem </a:t>
            </a:r>
            <a:r>
              <a:rPr lang="pt-PT" sz="2500" b="1" dirty="0"/>
              <a:t>receber capacitação teórica e prática</a:t>
            </a:r>
            <a:r>
              <a:rPr lang="pt-PT" sz="2500" dirty="0"/>
              <a:t>, ser periodicamente avaliados e lidar com uma quantidade controlada de responsabilidades.</a:t>
            </a:r>
          </a:p>
          <a:p>
            <a:pPr algn="just"/>
            <a:endParaRPr lang="pt-PT" sz="2500" dirty="0"/>
          </a:p>
          <a:p>
            <a:pPr algn="r">
              <a:buNone/>
            </a:pPr>
            <a:r>
              <a:rPr lang="pt-PT" sz="1500" dirty="0"/>
              <a:t>Fonte: Agência Senado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8579"/>
            <a:ext cx="1039688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3327" y="1456149"/>
            <a:ext cx="11194868" cy="4601015"/>
          </a:xfrm>
        </p:spPr>
        <p:txBody>
          <a:bodyPr/>
          <a:lstStyle/>
          <a:p>
            <a:pPr algn="just"/>
            <a:r>
              <a:rPr lang="pt-BR" sz="3200" dirty="0"/>
              <a:t>É um programa técnico-profissional que prevê a execução de atividades </a:t>
            </a:r>
            <a:r>
              <a:rPr lang="pt-BR" sz="3200" b="1" dirty="0"/>
              <a:t>teórico e práticas</a:t>
            </a:r>
            <a:r>
              <a:rPr lang="pt-BR" sz="3200" dirty="0"/>
              <a:t>, sob </a:t>
            </a:r>
            <a:r>
              <a:rPr lang="pt-BR" sz="3200" b="1" dirty="0"/>
              <a:t>orientação pedagógica </a:t>
            </a:r>
            <a:r>
              <a:rPr lang="pt-BR" sz="3200" dirty="0"/>
              <a:t>DE ENTIDADE QUALIFICADA EM FORMAÇÃO TÉCNICO- PROFISSIONAL METÓDICA E COM </a:t>
            </a:r>
            <a:r>
              <a:rPr lang="pt-BR" sz="3200" b="1" dirty="0"/>
              <a:t>ATIVIDADES PRÁTICAS </a:t>
            </a:r>
            <a:r>
              <a:rPr lang="pt-BR" sz="3200" dirty="0"/>
              <a:t>Coordenadas PELO EMPREGADOR.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4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470262"/>
            <a:ext cx="10887891" cy="54994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/>
              <a:t>A aprendizagem profissional tem por objetivo </a:t>
            </a:r>
            <a:r>
              <a:rPr lang="pt-PT" sz="2500" b="1" dirty="0"/>
              <a:t>a formação técnico-profissional metódica de adolescentes, jovens e pessoas com deficiência</a:t>
            </a:r>
            <a:r>
              <a:rPr lang="pt-PT" sz="2500" dirty="0"/>
              <a:t>, compatível com o seu desenvolvimento físico, moral e psicológico e desenvolvida por meio de atividades teóricas e práticas organizadas em </a:t>
            </a:r>
            <a:r>
              <a:rPr lang="pt-PT" sz="2500" b="1" dirty="0"/>
              <a:t>tarefas de complexidade progressiva</a:t>
            </a:r>
            <a:r>
              <a:rPr lang="pt-PT" sz="2500" dirty="0"/>
              <a:t>, implementadas mediante programa e curso de aprendizagem profissional.</a:t>
            </a:r>
            <a:endParaRPr lang="pt-BR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208005"/>
            <a:ext cx="1100763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466336"/>
            <a:ext cx="10992394" cy="5074508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Pré-requisitos: Adolescente ou jovem de 14 a 24 anos, matricula, frequência e aproveitamento;</a:t>
            </a:r>
          </a:p>
          <a:p>
            <a:pPr algn="just"/>
            <a:r>
              <a:rPr lang="pt-BR" sz="3000" dirty="0"/>
              <a:t>Cadastro institucional;</a:t>
            </a:r>
          </a:p>
          <a:p>
            <a:pPr algn="just"/>
            <a:r>
              <a:rPr lang="pt-BR" sz="3000" dirty="0"/>
              <a:t>Cadastro de cursos (plataforma ME);</a:t>
            </a:r>
          </a:p>
          <a:p>
            <a:pPr algn="just"/>
            <a:r>
              <a:rPr lang="pt-BR" sz="3000" dirty="0"/>
              <a:t> Documentação necessária para os registros nos câmpus;</a:t>
            </a:r>
          </a:p>
          <a:p>
            <a:r>
              <a:rPr lang="pt-BR" sz="3000" dirty="0"/>
              <a:t> Remuneração - cursos integrados e Subsequentes/bacharelado/tecnólogos</a:t>
            </a:r>
          </a:p>
        </p:txBody>
      </p:sp>
    </p:spTree>
    <p:extLst>
      <p:ext uri="{BB962C8B-B14F-4D97-AF65-F5344CB8AC3E}">
        <p14:creationId xmlns:p14="http://schemas.microsoft.com/office/powerpoint/2010/main" val="71213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 NO IFSul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35640" cy="3311189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 Regulamentação do Programa Aprendizagem no IFSul: Está em fase Finalização (COIS/DIRES/</a:t>
            </a:r>
            <a:r>
              <a:rPr lang="pt-BR" sz="3200" dirty="0" err="1"/>
              <a:t>Proex</a:t>
            </a:r>
            <a:r>
              <a:rPr lang="pt-BR" sz="3200" dirty="0"/>
              <a:t>), aprovação da CAMEX, CAEN, CODIR e CONSUP);</a:t>
            </a:r>
          </a:p>
        </p:txBody>
      </p:sp>
    </p:spTree>
    <p:extLst>
      <p:ext uri="{BB962C8B-B14F-4D97-AF65-F5344CB8AC3E}">
        <p14:creationId xmlns:p14="http://schemas.microsoft.com/office/powerpoint/2010/main" val="234608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30" y="2560320"/>
            <a:ext cx="6002381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Fluxograma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76" y="0"/>
            <a:ext cx="5145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224481"/>
            <a:ext cx="1039688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do Documentos: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625" y="1618552"/>
            <a:ext cx="10394707" cy="4699869"/>
          </a:xfrm>
        </p:spPr>
        <p:txBody>
          <a:bodyPr>
            <a:noAutofit/>
          </a:bodyPr>
          <a:lstStyle/>
          <a:p>
            <a:r>
              <a:rPr lang="pt-BR" sz="3200" dirty="0"/>
              <a:t> Termo de Convênio;</a:t>
            </a:r>
          </a:p>
          <a:p>
            <a:r>
              <a:rPr lang="pt-BR" sz="3200" dirty="0"/>
              <a:t> Contrato do Aprendiz (Assinado pelas partes);</a:t>
            </a:r>
          </a:p>
          <a:p>
            <a:r>
              <a:rPr lang="pt-BR" sz="3200" dirty="0"/>
              <a:t> Relatório do Aprendiz;</a:t>
            </a:r>
          </a:p>
          <a:p>
            <a:r>
              <a:rPr lang="pt-BR" sz="3200" dirty="0"/>
              <a:t> Relatório do Empregado monitor;</a:t>
            </a:r>
          </a:p>
          <a:p>
            <a:r>
              <a:rPr lang="pt-BR" sz="3200" dirty="0"/>
              <a:t> Relatório do Orientador;</a:t>
            </a:r>
          </a:p>
          <a:p>
            <a:r>
              <a:rPr lang="pt-BR" sz="3200" dirty="0"/>
              <a:t> Termo de Rescisão – Laudo;</a:t>
            </a:r>
          </a:p>
          <a:p>
            <a:r>
              <a:rPr lang="pt-BR" sz="3200"/>
              <a:t> Termo </a:t>
            </a:r>
            <a:r>
              <a:rPr lang="pt-BR" sz="3200" dirty="0"/>
              <a:t>aditivo (a cada 6 meses);</a:t>
            </a:r>
          </a:p>
        </p:txBody>
      </p:sp>
    </p:spTree>
    <p:extLst>
      <p:ext uri="{BB962C8B-B14F-4D97-AF65-F5344CB8AC3E}">
        <p14:creationId xmlns:p14="http://schemas.microsoft.com/office/powerpoint/2010/main" val="156539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15" y="254726"/>
            <a:ext cx="10396882" cy="177001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Aprendizagem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74829" cy="43243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Mesmo contando com um bem-formatado programa de aprendizagem profissional, o Brasil ainda tem dificuldades em resolver o drama de milhões de jovens  em busca de ocupação ou submetidos ao trabalho informal, além dos milhares de adolescentes internados em instituições socioeducativas.</a:t>
            </a:r>
          </a:p>
          <a:p>
            <a:pPr algn="r">
              <a:lnSpc>
                <a:spcPct val="150000"/>
              </a:lnSpc>
              <a:buNone/>
            </a:pPr>
            <a:r>
              <a:rPr lang="pt-PT" sz="1500" dirty="0"/>
              <a:t>Fonte: Agência Senado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381000"/>
            <a:ext cx="10396882" cy="1151965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799785"/>
            <a:ext cx="10394707" cy="4370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E-mail – </a:t>
            </a:r>
            <a:r>
              <a:rPr lang="pt-BR" sz="3200" cap="none" dirty="0">
                <a:hlinkClick r:id="rId2"/>
              </a:rPr>
              <a:t>proex@ifsul.edu.br</a:t>
            </a:r>
            <a:r>
              <a:rPr lang="pt-BR" sz="3200" dirty="0"/>
              <a:t> – Proex – (53) 3026-6050</a:t>
            </a:r>
          </a:p>
          <a:p>
            <a:pPr marL="0" indent="0" algn="ctr">
              <a:buNone/>
            </a:pPr>
            <a:r>
              <a:rPr lang="pt-BR" sz="3200" dirty="0"/>
              <a:t>Prof. Miguel Roberto </a:t>
            </a:r>
            <a:r>
              <a:rPr lang="pt-BR" sz="3200" dirty="0" err="1"/>
              <a:t>Felberg</a:t>
            </a:r>
            <a:r>
              <a:rPr lang="pt-BR" sz="3200" dirty="0"/>
              <a:t> – COIS/ Proex </a:t>
            </a:r>
          </a:p>
          <a:p>
            <a:pPr marL="0" indent="0" algn="ctr">
              <a:buNone/>
            </a:pPr>
            <a:r>
              <a:rPr lang="pt-BR" sz="3200" dirty="0"/>
              <a:t>(Ramal 6103)</a:t>
            </a:r>
          </a:p>
          <a:p>
            <a:pPr marL="0" indent="0" algn="ctr">
              <a:buNone/>
            </a:pPr>
            <a:r>
              <a:rPr lang="pt-BR" sz="3200" dirty="0" err="1"/>
              <a:t>Cel</a:t>
            </a:r>
            <a:r>
              <a:rPr lang="pt-BR" sz="3200" dirty="0"/>
              <a:t> (53) 99923-4241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36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98863" y="1148996"/>
            <a:ext cx="10796451" cy="51603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PT" sz="2400" dirty="0"/>
          </a:p>
          <a:p>
            <a:pPr algn="just">
              <a:lnSpc>
                <a:spcPct val="150000"/>
              </a:lnSpc>
            </a:pPr>
            <a:r>
              <a:rPr lang="pt-PT" sz="2400" dirty="0"/>
              <a:t>Considerado a melhor porta de entrada ao mercado de trabalho para grande parte das pessoas de até 24 anos, o regime de aprendizagem profissional tem abrangência limitada: o número de aprendizes está na casa dos 450 mil.</a:t>
            </a:r>
          </a:p>
          <a:p>
            <a:pPr algn="just">
              <a:buNone/>
            </a:pPr>
            <a:endParaRPr lang="pt-PT" sz="2400" dirty="0"/>
          </a:p>
          <a:p>
            <a:pPr algn="r">
              <a:buNone/>
            </a:pPr>
            <a:r>
              <a:rPr lang="pt-PT" sz="1500" dirty="0"/>
              <a:t>Fonte: Agência Senado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98863" y="966116"/>
            <a:ext cx="11005457" cy="523874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PT" sz="2400" dirty="0"/>
          </a:p>
          <a:p>
            <a:pPr algn="just">
              <a:buNone/>
            </a:pPr>
            <a:r>
              <a:rPr lang="pt-PT" sz="2400" dirty="0"/>
              <a:t>		o Brasil tem um enorme potencial de candidatos a uma atividade que una trabalho e treinamento, mas não encontram oportunidades.</a:t>
            </a:r>
          </a:p>
          <a:p>
            <a:pPr algn="just">
              <a:buNone/>
            </a:pPr>
            <a:endParaRPr lang="pt-PT" sz="2400" dirty="0"/>
          </a:p>
          <a:p>
            <a:pPr algn="just">
              <a:buNone/>
            </a:pPr>
            <a:r>
              <a:rPr lang="pt-PT" sz="2400" dirty="0"/>
              <a:t>		É consenso entre esses estudiosos que tanto as empresas quanto a sociedade sairiam ganhando caso a aprendizagem profissional fosse uma realidade consolidada.</a:t>
            </a:r>
          </a:p>
          <a:p>
            <a:pPr algn="just">
              <a:buNone/>
            </a:pPr>
            <a:endParaRPr lang="pt-PT" sz="2400" dirty="0"/>
          </a:p>
          <a:p>
            <a:pPr algn="just">
              <a:buNone/>
            </a:pPr>
            <a:endParaRPr lang="pt-PT" sz="2400" dirty="0"/>
          </a:p>
          <a:p>
            <a:pPr algn="r">
              <a:buNone/>
            </a:pPr>
            <a:r>
              <a:rPr lang="pt-PT" sz="1500" dirty="0"/>
              <a:t>Fonte: Agência Senado, </a:t>
            </a:r>
            <a:r>
              <a:rPr lang="pt-PT" sz="1500" i="1" dirty="0"/>
              <a:t>Guilherme Oliveira, </a:t>
            </a:r>
            <a:r>
              <a:rPr lang="pt-PT" sz="1500" dirty="0"/>
              <a:t>Publicado em 19/3/2019</a:t>
            </a:r>
          </a:p>
          <a:p>
            <a:pPr>
              <a:buNone/>
            </a:pPr>
            <a:endParaRPr lang="pt-PT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missoes-de-aprendiz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814" y="3129"/>
            <a:ext cx="2638906" cy="6854872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16428" y="2305595"/>
            <a:ext cx="6345302" cy="2023252"/>
          </a:xfrm>
        </p:spPr>
        <p:txBody>
          <a:bodyPr/>
          <a:lstStyle/>
          <a:p>
            <a:r>
              <a:rPr lang="pt-BR" dirty="0"/>
              <a:t>Panorama de Admissões no Brasil,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685800" y="482790"/>
            <a:ext cx="10770326" cy="5852696"/>
          </a:xfrm>
        </p:spPr>
        <p:txBody>
          <a:bodyPr>
            <a:normAutofit/>
          </a:bodyPr>
          <a:lstStyle/>
          <a:p>
            <a:pPr algn="just"/>
            <a:r>
              <a:rPr lang="pt-PT" sz="2500" dirty="0"/>
              <a:t>A aprendizagem é uma política pública que impacta vários problemas: educação [deficiente], violência, desemprego, pobreza, desigualdade social;</a:t>
            </a:r>
          </a:p>
          <a:p>
            <a:pPr algn="just"/>
            <a:r>
              <a:rPr lang="pt-PT" sz="2500" dirty="0"/>
              <a:t>Os jovens que se formam por meio da aprendizagem já ingressam na vida profissional como trabalhadores mais preparados;</a:t>
            </a:r>
          </a:p>
          <a:p>
            <a:pPr algn="just"/>
            <a:r>
              <a:rPr lang="pt-PT" sz="2500" dirty="0"/>
              <a:t>Para o setor produtivo é importante, porque forma trabalhadores capacitados e engajados, faz com que cresçam como consumidores, diminui custos de recrutamento e melhora a qualidade da mão de obra.</a:t>
            </a:r>
          </a:p>
          <a:p>
            <a:pPr algn="just">
              <a:buNone/>
            </a:pPr>
            <a:endParaRPr lang="pt-PT" dirty="0"/>
          </a:p>
          <a:p>
            <a:pPr algn="r">
              <a:buNone/>
            </a:pPr>
            <a:r>
              <a:rPr lang="pt-PT" sz="1500" dirty="0"/>
              <a:t>Fonte: Agência Senado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738" y="346166"/>
            <a:ext cx="10396882" cy="1151965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98863" y="1710697"/>
            <a:ext cx="10953206" cy="45594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2500" dirty="0"/>
              <a:t>A atual lei que rege a aprendizagem profissional está em vigor há quase duas décadas (</a:t>
            </a:r>
            <a:r>
              <a:rPr lang="pt-PT" sz="2500" dirty="0">
                <a:hlinkClick r:id="rId2"/>
              </a:rPr>
              <a:t>Lei 10.097, de 2000</a:t>
            </a:r>
            <a:r>
              <a:rPr lang="pt-PT" sz="2500" dirty="0"/>
              <a:t>). O contrato de aprendizagem pode ser firmado por no máximo dois anos, período que deve ser incorporado ao tempo de contribuição do jovem para efeitos de aposentadoria. O aprendiz deverá receber ao menos um salário mínimo.</a:t>
            </a:r>
          </a:p>
          <a:p>
            <a:pPr algn="r">
              <a:lnSpc>
                <a:spcPct val="150000"/>
              </a:lnSpc>
              <a:buNone/>
            </a:pPr>
            <a:r>
              <a:rPr lang="pt-PT" sz="1500" dirty="0"/>
              <a:t>Fonte: Agência Senado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59674" y="691796"/>
            <a:ext cx="10927080" cy="5421621"/>
          </a:xfrm>
        </p:spPr>
        <p:txBody>
          <a:bodyPr/>
          <a:lstStyle/>
          <a:p>
            <a:pPr algn="just"/>
            <a:r>
              <a:rPr lang="pt-PT" dirty="0"/>
              <a:t>De acordo com levantamentos de 2018 do Ministério do Trabalho (agora incorporado ao Ministério da Economia) e do Instituto Brasileiro de Geografia e Estatística (IBGE), se o piso da cota fosse cumprido, o Brasil poderia ter cerca de 960 mil aprendizes em atividade. Esse número poderia chegar a 3 milhões em caso de cumprimento do percentual de 15%.</a:t>
            </a:r>
          </a:p>
          <a:p>
            <a:pPr algn="just"/>
            <a:r>
              <a:rPr lang="pt-PT" dirty="0"/>
              <a:t>A legislação estabelece uma cota mínima de aprendizes por empresa: entre 5% e 15% do total de trabalhadores, mas a maior parte das empresas opta pela porcentagem menor — isso quando a cota é cumprida.</a:t>
            </a:r>
          </a:p>
          <a:p>
            <a:endParaRPr lang="pt-PT" dirty="0"/>
          </a:p>
          <a:p>
            <a:pPr algn="r">
              <a:buNone/>
            </a:pPr>
            <a:r>
              <a:rPr lang="pt-PT" sz="1500" dirty="0"/>
              <a:t>Fonte: Agência Senado, 2018</a:t>
            </a:r>
            <a:r>
              <a:rPr lang="pt-PT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672738" y="462241"/>
            <a:ext cx="6603273" cy="6147565"/>
          </a:xfrm>
        </p:spPr>
        <p:txBody>
          <a:bodyPr>
            <a:normAutofit/>
          </a:bodyPr>
          <a:lstStyle/>
          <a:p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de Admissões</a:t>
            </a:r>
          </a:p>
          <a:p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700" dirty="0"/>
              <a:t>O Brasil não alcança 1% no aproveitamento de sua população jovem para a força de trabalho. Segundo a Organização Mundial do Trabalho (OIT), a Suíça, a Austrália e a Alemanha têm cerca de 4% do seu contingente profissional formado por aprendizes.</a:t>
            </a:r>
          </a:p>
          <a:p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potencial-de-admisso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346" y="0"/>
            <a:ext cx="44276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973</TotalTime>
  <Words>983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Evento Principal</vt:lpstr>
      <vt:lpstr>Apresentação do PowerPoint</vt:lpstr>
      <vt:lpstr>Programa Aprendizagem Contextualização</vt:lpstr>
      <vt:lpstr>Apresentação do PowerPoint</vt:lpstr>
      <vt:lpstr>Apresentação do PowerPoint</vt:lpstr>
      <vt:lpstr>Panorama de Admissões no Brasil, 2018</vt:lpstr>
      <vt:lpstr>Apresentação do PowerPoint</vt:lpstr>
      <vt:lpstr>Legislação:</vt:lpstr>
      <vt:lpstr>Apresentação do PowerPoint</vt:lpstr>
      <vt:lpstr>Apresentação do PowerPoint</vt:lpstr>
      <vt:lpstr>Apresentação do PowerPoint</vt:lpstr>
      <vt:lpstr>Melhorias</vt:lpstr>
      <vt:lpstr>Apresentação do PowerPoint</vt:lpstr>
      <vt:lpstr>Fundamentos</vt:lpstr>
      <vt:lpstr>PROGRAMA APRENDIZAGEM</vt:lpstr>
      <vt:lpstr>Apresentação do PowerPoint</vt:lpstr>
      <vt:lpstr>Procedimentos:</vt:lpstr>
      <vt:lpstr>Regulamentação NO IFSul</vt:lpstr>
      <vt:lpstr>Fluxograma</vt:lpstr>
      <vt:lpstr>Relação do Documentos:</vt:lpstr>
      <vt:lpstr>CONTATOS: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Victor Jales de Souza</dc:creator>
  <cp:lastModifiedBy>Veridiana Krolow Bosenbecker</cp:lastModifiedBy>
  <cp:revision>80</cp:revision>
  <dcterms:created xsi:type="dcterms:W3CDTF">2017-11-27T15:50:28Z</dcterms:created>
  <dcterms:modified xsi:type="dcterms:W3CDTF">2020-11-05T14:06:58Z</dcterms:modified>
</cp:coreProperties>
</file>