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3" r:id="rId5"/>
    <p:sldId id="258" r:id="rId6"/>
    <p:sldId id="265" r:id="rId7"/>
    <p:sldId id="266" r:id="rId8"/>
    <p:sldId id="267" r:id="rId9"/>
    <p:sldId id="260" r:id="rId10"/>
    <p:sldId id="268" r:id="rId11"/>
  </p:sldIdLst>
  <p:sldSz cx="18559463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831309" y="-7249"/>
            <a:ext cx="7634028" cy="10446650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804" y="2100771"/>
            <a:ext cx="13052853" cy="3982436"/>
          </a:xfrm>
        </p:spPr>
        <p:txBody>
          <a:bodyPr anchor="b">
            <a:normAutofit/>
          </a:bodyPr>
          <a:lstStyle>
            <a:lvl1pPr algn="r">
              <a:defRPr sz="9133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3604" y="6083207"/>
            <a:ext cx="10637052" cy="2113657"/>
          </a:xfrm>
        </p:spPr>
        <p:txBody>
          <a:bodyPr anchor="t">
            <a:normAutofit/>
          </a:bodyPr>
          <a:lstStyle>
            <a:lvl1pPr marL="0" indent="0" algn="r">
              <a:buNone/>
              <a:defRPr sz="3197">
                <a:solidFill>
                  <a:schemeClr val="tx1"/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17348" y="8955653"/>
            <a:ext cx="6582344" cy="55580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99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6" y="7204472"/>
            <a:ext cx="15251140" cy="862701"/>
          </a:xfrm>
        </p:spPr>
        <p:txBody>
          <a:bodyPr anchor="b">
            <a:normAutofit/>
          </a:bodyPr>
          <a:lstStyle>
            <a:lvl1pPr algn="ctr">
              <a:defRPr sz="3653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32144" y="1418881"/>
            <a:ext cx="12522072" cy="4817797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9516" y="8067174"/>
            <a:ext cx="15251140" cy="751539"/>
          </a:xfrm>
        </p:spPr>
        <p:txBody>
          <a:bodyPr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10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8" y="1043940"/>
            <a:ext cx="15251140" cy="4639733"/>
          </a:xfrm>
        </p:spPr>
        <p:txBody>
          <a:bodyPr anchor="ctr">
            <a:normAutofit/>
          </a:bodyPr>
          <a:lstStyle>
            <a:lvl1pPr algn="ctr">
              <a:defRPr sz="4871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8" y="6611620"/>
            <a:ext cx="15251143" cy="220387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44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7403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433512" y="1313713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21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582687" y="4291752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178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1485" y="1043941"/>
            <a:ext cx="13685187" cy="4175758"/>
          </a:xfrm>
        </p:spPr>
        <p:txBody>
          <a:bodyPr anchor="ctr">
            <a:normAutofit/>
          </a:bodyPr>
          <a:lstStyle>
            <a:lvl1pPr algn="ctr">
              <a:defRPr sz="4871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709475" y="5219698"/>
            <a:ext cx="12989211" cy="579967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2740"/>
            </a:lvl1pPr>
            <a:lvl2pPr marL="695950" indent="0">
              <a:buFontTx/>
              <a:buNone/>
              <a:defRPr/>
            </a:lvl2pPr>
            <a:lvl3pPr marL="1391900" indent="0">
              <a:buFontTx/>
              <a:buNone/>
              <a:defRPr/>
            </a:lvl3pPr>
            <a:lvl4pPr marL="2087850" indent="0">
              <a:buFontTx/>
              <a:buNone/>
              <a:defRPr/>
            </a:lvl4pPr>
            <a:lvl5pPr marL="2783799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6" y="6611620"/>
            <a:ext cx="15251140" cy="220387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44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711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9" y="5036396"/>
            <a:ext cx="15251137" cy="2235840"/>
          </a:xfrm>
        </p:spPr>
        <p:txBody>
          <a:bodyPr anchor="b">
            <a:normAutofit/>
          </a:bodyPr>
          <a:lstStyle>
            <a:lvl1pPr algn="r">
              <a:defRPr sz="4871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7" y="7272236"/>
            <a:ext cx="15251138" cy="1309720"/>
          </a:xfrm>
        </p:spPr>
        <p:txBody>
          <a:bodyPr anchor="t">
            <a:normAutofit/>
          </a:bodyPr>
          <a:lstStyle>
            <a:lvl1pPr marL="0" indent="0" algn="r">
              <a:buNone/>
              <a:defRPr sz="3044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468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433512" y="1313713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21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582687" y="4291752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178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1485" y="1043941"/>
            <a:ext cx="13685187" cy="4175758"/>
          </a:xfrm>
        </p:spPr>
        <p:txBody>
          <a:bodyPr anchor="ctr">
            <a:normAutofit/>
          </a:bodyPr>
          <a:lstStyle>
            <a:lvl1pPr algn="ctr">
              <a:defRPr sz="4871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59519" y="5915660"/>
            <a:ext cx="15251138" cy="1353256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3653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7" y="7268915"/>
            <a:ext cx="15251138" cy="1546578"/>
          </a:xfrm>
        </p:spPr>
        <p:txBody>
          <a:bodyPr anchor="t">
            <a:normAutofit/>
          </a:bodyPr>
          <a:lstStyle>
            <a:lvl1pPr marL="0" indent="0" algn="r">
              <a:buNone/>
              <a:defRPr sz="2740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494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9" y="1043941"/>
            <a:ext cx="15251141" cy="415159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59518" y="5335693"/>
            <a:ext cx="15251143" cy="127592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262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6" y="6611620"/>
            <a:ext cx="15251143" cy="2203873"/>
          </a:xfrm>
        </p:spPr>
        <p:txBody>
          <a:bodyPr anchor="t">
            <a:normAutofit/>
          </a:bodyPr>
          <a:lstStyle>
            <a:lvl1pPr marL="0" indent="0" algn="l">
              <a:buNone/>
              <a:defRPr sz="2740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729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886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815687" y="1043940"/>
            <a:ext cx="2694972" cy="777155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59517" y="1043940"/>
            <a:ext cx="12208178" cy="7771553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9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671635" y="8931078"/>
            <a:ext cx="839023" cy="555801"/>
          </a:xfrm>
        </p:spPr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91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5693" y="4059765"/>
            <a:ext cx="13594970" cy="3212470"/>
          </a:xfrm>
        </p:spPr>
        <p:txBody>
          <a:bodyPr anchor="b"/>
          <a:lstStyle>
            <a:lvl1pPr algn="r">
              <a:defRPr sz="6089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5691" y="7272236"/>
            <a:ext cx="13594971" cy="1309720"/>
          </a:xfrm>
        </p:spPr>
        <p:txBody>
          <a:bodyPr anchor="t">
            <a:normAutofit/>
          </a:bodyPr>
          <a:lstStyle>
            <a:lvl1pPr marL="0" indent="0" algn="r">
              <a:buNone/>
              <a:defRPr sz="3044">
                <a:solidFill>
                  <a:schemeClr val="tx1"/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76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6" y="1043941"/>
            <a:ext cx="15251143" cy="266784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59518" y="4059766"/>
            <a:ext cx="7451574" cy="4755728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9081" y="4059767"/>
            <a:ext cx="7451576" cy="475572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42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7727" y="4046878"/>
            <a:ext cx="7013364" cy="877199"/>
          </a:xfrm>
        </p:spPr>
        <p:txBody>
          <a:bodyPr anchor="b">
            <a:noAutofit/>
          </a:bodyPr>
          <a:lstStyle>
            <a:lvl1pPr marL="0" indent="0">
              <a:buNone/>
              <a:defRPr sz="4262" b="0">
                <a:solidFill>
                  <a:schemeClr val="accent1">
                    <a:lumMod val="75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59516" y="5077124"/>
            <a:ext cx="7451576" cy="3738368"/>
          </a:xfrm>
        </p:spPr>
        <p:txBody>
          <a:bodyPr anchor="t"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473930" y="4059767"/>
            <a:ext cx="7036729" cy="877199"/>
          </a:xfrm>
        </p:spPr>
        <p:txBody>
          <a:bodyPr anchor="b">
            <a:noAutofit/>
          </a:bodyPr>
          <a:lstStyle>
            <a:lvl1pPr marL="0" indent="0">
              <a:buNone/>
              <a:defRPr sz="4262" b="0">
                <a:solidFill>
                  <a:schemeClr val="accent1">
                    <a:lumMod val="75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59081" y="5077124"/>
            <a:ext cx="7451576" cy="3738368"/>
          </a:xfrm>
        </p:spPr>
        <p:txBody>
          <a:bodyPr anchor="t"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62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07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26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518" y="2435860"/>
            <a:ext cx="5402705" cy="2087880"/>
          </a:xfrm>
        </p:spPr>
        <p:txBody>
          <a:bodyPr anchor="b">
            <a:normAutofit/>
          </a:bodyPr>
          <a:lstStyle>
            <a:lvl1pPr algn="ctr">
              <a:defRPr sz="3653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0212" y="1043939"/>
            <a:ext cx="9500445" cy="7771555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9518" y="4523740"/>
            <a:ext cx="5402705" cy="2783840"/>
          </a:xfrm>
        </p:spPr>
        <p:txBody>
          <a:bodyPr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70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100" y="2667845"/>
            <a:ext cx="8260054" cy="2087880"/>
          </a:xfrm>
        </p:spPr>
        <p:txBody>
          <a:bodyPr anchor="b">
            <a:normAutofit/>
          </a:bodyPr>
          <a:lstStyle>
            <a:lvl1pPr algn="ctr">
              <a:defRPr sz="4262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61124" y="1391920"/>
            <a:ext cx="4994514" cy="69596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7100" y="4755725"/>
            <a:ext cx="8260054" cy="2783840"/>
          </a:xfrm>
        </p:spPr>
        <p:txBody>
          <a:bodyPr>
            <a:normAutofit/>
          </a:bodyPr>
          <a:lstStyle>
            <a:lvl1pPr marL="0" indent="0" algn="ctr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19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9577" y="1"/>
            <a:ext cx="3709477" cy="10439402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59516" y="1043941"/>
            <a:ext cx="15251143" cy="266784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515" y="4059766"/>
            <a:ext cx="15251143" cy="4755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15688" y="8955653"/>
            <a:ext cx="173995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BF7D23C-240B-44EE-BD4E-78AA45631BAB}" type="datetimeFigureOut">
              <a:rPr lang="pt-BR" smtClean="0"/>
              <a:t>16/09/2019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15693" y="8955653"/>
            <a:ext cx="1078399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671635" y="8955653"/>
            <a:ext cx="839023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4AF64F-E5CA-42B9-9D8A-C6252BEB3B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5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695950" rtl="0" eaLnBrk="1" latinLnBrk="0" hangingPunct="1">
        <a:spcBef>
          <a:spcPct val="0"/>
        </a:spcBef>
        <a:buNone/>
        <a:defRPr sz="6089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34969" indent="-434969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65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130918" indent="-434969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04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826868" indent="-434969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7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348831" indent="-260981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3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44781" indent="-260981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13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827724" indent="-347975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13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523674" indent="-347975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13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219624" indent="-347975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13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915574" indent="-347975" algn="l" defTabSz="695950" rtl="0" eaLnBrk="1" latinLnBrk="0" hangingPunct="1">
        <a:spcBef>
          <a:spcPct val="20000"/>
        </a:spcBef>
        <a:spcAft>
          <a:spcPts val="91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13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69595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62400" y="2717800"/>
            <a:ext cx="140716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u="sng" dirty="0" smtClean="0"/>
              <a:t>Q-Acadêmico e SUAP</a:t>
            </a:r>
          </a:p>
          <a:p>
            <a:pPr algn="ctr"/>
            <a:r>
              <a:rPr lang="pt-BR" sz="6000" dirty="0" smtClean="0"/>
              <a:t>Um parâmetro geral</a:t>
            </a:r>
          </a:p>
          <a:p>
            <a:endParaRPr lang="pt-BR" sz="9600" b="1" dirty="0"/>
          </a:p>
        </p:txBody>
      </p:sp>
    </p:spTree>
    <p:extLst>
      <p:ext uri="{BB962C8B-B14F-4D97-AF65-F5344CB8AC3E}">
        <p14:creationId xmlns:p14="http://schemas.microsoft.com/office/powerpoint/2010/main" val="16436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4500" y="0"/>
            <a:ext cx="6684963" cy="104394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17"/>
            <a:ext cx="11874500" cy="104393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37077" y="172279"/>
            <a:ext cx="10950023" cy="8705021"/>
          </a:xfrm>
        </p:spPr>
        <p:txBody>
          <a:bodyPr>
            <a:normAutofit/>
          </a:bodyPr>
          <a:lstStyle/>
          <a:p>
            <a:r>
              <a:rPr lang="pt-BR" sz="11500" b="1" dirty="0" err="1" smtClean="0">
                <a:solidFill>
                  <a:schemeClr val="bg1"/>
                </a:solidFill>
              </a:rPr>
              <a:t>Suap</a:t>
            </a:r>
            <a:r>
              <a:rPr lang="pt-BR" sz="11500" b="1" dirty="0" smtClean="0">
                <a:solidFill>
                  <a:schemeClr val="bg1"/>
                </a:solidFill>
              </a:rPr>
              <a:t>-EDU </a:t>
            </a:r>
            <a:br>
              <a:rPr lang="pt-BR" sz="11500" b="1" dirty="0" smtClean="0">
                <a:solidFill>
                  <a:schemeClr val="bg1"/>
                </a:solidFill>
              </a:rPr>
            </a:br>
            <a:r>
              <a:rPr lang="pt-BR" sz="11500" b="1" dirty="0" smtClean="0">
                <a:solidFill>
                  <a:schemeClr val="bg1"/>
                </a:solidFill>
              </a:rPr>
              <a:t>no </a:t>
            </a:r>
            <a:r>
              <a:rPr lang="pt-BR" sz="11500" b="1" dirty="0" smtClean="0">
                <a:solidFill>
                  <a:schemeClr val="bg1"/>
                </a:solidFill>
              </a:rPr>
              <a:t>qualificação</a:t>
            </a:r>
            <a:endParaRPr lang="pt-BR" sz="1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576807"/>
              </p:ext>
            </p:extLst>
          </p:nvPr>
        </p:nvGraphicFramePr>
        <p:xfrm>
          <a:off x="-2" y="2489199"/>
          <a:ext cx="18559464" cy="795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244">
                  <a:extLst>
                    <a:ext uri="{9D8B030D-6E8A-4147-A177-3AD203B41FA5}">
                      <a16:colId xmlns:a16="http://schemas.microsoft.com/office/drawing/2014/main" val="344492483"/>
                    </a:ext>
                  </a:extLst>
                </a:gridCol>
                <a:gridCol w="3093244">
                  <a:extLst>
                    <a:ext uri="{9D8B030D-6E8A-4147-A177-3AD203B41FA5}">
                      <a16:colId xmlns:a16="http://schemas.microsoft.com/office/drawing/2014/main" val="3818635161"/>
                    </a:ext>
                  </a:extLst>
                </a:gridCol>
                <a:gridCol w="3093244">
                  <a:extLst>
                    <a:ext uri="{9D8B030D-6E8A-4147-A177-3AD203B41FA5}">
                      <a16:colId xmlns:a16="http://schemas.microsoft.com/office/drawing/2014/main" val="4210944264"/>
                    </a:ext>
                  </a:extLst>
                </a:gridCol>
                <a:gridCol w="3093244">
                  <a:extLst>
                    <a:ext uri="{9D8B030D-6E8A-4147-A177-3AD203B41FA5}">
                      <a16:colId xmlns:a16="http://schemas.microsoft.com/office/drawing/2014/main" val="4208098264"/>
                    </a:ext>
                  </a:extLst>
                </a:gridCol>
                <a:gridCol w="3093244">
                  <a:extLst>
                    <a:ext uri="{9D8B030D-6E8A-4147-A177-3AD203B41FA5}">
                      <a16:colId xmlns:a16="http://schemas.microsoft.com/office/drawing/2014/main" val="1309150637"/>
                    </a:ext>
                  </a:extLst>
                </a:gridCol>
                <a:gridCol w="3093244">
                  <a:extLst>
                    <a:ext uri="{9D8B030D-6E8A-4147-A177-3AD203B41FA5}">
                      <a16:colId xmlns:a16="http://schemas.microsoft.com/office/drawing/2014/main" val="2397905538"/>
                    </a:ext>
                  </a:extLst>
                </a:gridCol>
              </a:tblGrid>
              <a:tr h="209025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r>
                        <a:rPr lang="pt-BR" baseline="0" dirty="0" smtClean="0"/>
                        <a:t> de ordens de serviço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Resolvidas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Em aberto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Correção de erros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Ajuste de dados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1675189"/>
                  </a:ext>
                </a:extLst>
              </a:tr>
              <a:tr h="11719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109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4378715"/>
                  </a:ext>
                </a:extLst>
              </a:tr>
              <a:tr h="11719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108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503194"/>
                  </a:ext>
                </a:extLst>
              </a:tr>
              <a:tr h="11719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109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39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3352674"/>
                  </a:ext>
                </a:extLst>
              </a:tr>
              <a:tr h="11719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2018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119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61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523850"/>
                  </a:ext>
                </a:extLst>
              </a:tr>
              <a:tr h="11719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2019</a:t>
                      </a:r>
                      <a:r>
                        <a:rPr lang="pt-BR" sz="1400" dirty="0" smtClean="0"/>
                        <a:t>(até agosto)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05405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-2" y="-1"/>
            <a:ext cx="18559465" cy="24891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4752180" y="407023"/>
            <a:ext cx="95353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dirty="0" smtClean="0">
                <a:solidFill>
                  <a:schemeClr val="bg1"/>
                </a:solidFill>
              </a:rPr>
              <a:t>Q-Acadêmico</a:t>
            </a:r>
            <a:endParaRPr lang="pt-BR" sz="1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7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489197"/>
            <a:ext cx="15208283" cy="7950203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-2" y="-1"/>
            <a:ext cx="18559465" cy="24891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4752180" y="407023"/>
            <a:ext cx="95353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dirty="0" smtClean="0">
                <a:solidFill>
                  <a:schemeClr val="bg1"/>
                </a:solidFill>
              </a:rPr>
              <a:t>Q-Acadêmico</a:t>
            </a:r>
            <a:endParaRPr lang="pt-BR" sz="1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2"/>
          <a:srcRect l="5064" t="8992" r="38703" b="13734"/>
          <a:stretch/>
        </p:blipFill>
        <p:spPr>
          <a:xfrm>
            <a:off x="15205545" y="7302500"/>
            <a:ext cx="3353918" cy="31369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489197"/>
            <a:ext cx="15208283" cy="7950203"/>
          </a:xfrm>
          <a:prstGeom prst="rect">
            <a:avLst/>
          </a:prstGeom>
        </p:spPr>
      </p:pic>
      <p:sp>
        <p:nvSpPr>
          <p:cNvPr id="6" name="Seta para a Esquerda 5"/>
          <p:cNvSpPr/>
          <p:nvPr/>
        </p:nvSpPr>
        <p:spPr>
          <a:xfrm>
            <a:off x="15341600" y="9994900"/>
            <a:ext cx="1016000" cy="44450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a Esquerda 6"/>
          <p:cNvSpPr/>
          <p:nvPr/>
        </p:nvSpPr>
        <p:spPr>
          <a:xfrm>
            <a:off x="8572500" y="8936087"/>
            <a:ext cx="7785100" cy="520700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-2" y="-1"/>
            <a:ext cx="18559465" cy="24891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752180" y="407023"/>
            <a:ext cx="95353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dirty="0" smtClean="0">
                <a:solidFill>
                  <a:schemeClr val="bg1"/>
                </a:solidFill>
              </a:rPr>
              <a:t>Q-Acadêmico</a:t>
            </a:r>
            <a:endParaRPr lang="pt-BR" sz="1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5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5994400" cy="10439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600" y="384312"/>
            <a:ext cx="5403200" cy="9077188"/>
          </a:xfrm>
        </p:spPr>
        <p:txBody>
          <a:bodyPr>
            <a:noAutofit/>
          </a:bodyPr>
          <a:lstStyle/>
          <a:p>
            <a:r>
              <a:rPr lang="pt-BR" sz="23900" b="1" dirty="0" smtClean="0">
                <a:solidFill>
                  <a:schemeClr val="bg1">
                    <a:lumMod val="95000"/>
                  </a:schemeClr>
                </a:solidFill>
              </a:rPr>
              <a:t>O </a:t>
            </a:r>
            <a:r>
              <a:rPr lang="pt-BR" sz="8000" b="1" dirty="0" smtClean="0">
                <a:solidFill>
                  <a:schemeClr val="bg1">
                    <a:lumMod val="95000"/>
                  </a:schemeClr>
                </a:solidFill>
              </a:rPr>
              <a:t>que nos espera para o futuro nas mãos da qualidata?</a:t>
            </a:r>
            <a:endParaRPr lang="pt-BR" sz="8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3701" t="6915" r="3877" b="12955"/>
          <a:stretch/>
        </p:blipFill>
        <p:spPr>
          <a:xfrm>
            <a:off x="5994400" y="3024681"/>
            <a:ext cx="12565063" cy="741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38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2565063" y="0"/>
            <a:ext cx="5994400" cy="10439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2565063" y="441502"/>
            <a:ext cx="4430892" cy="5870398"/>
          </a:xfrm>
        </p:spPr>
        <p:txBody>
          <a:bodyPr>
            <a:noAutofit/>
          </a:bodyPr>
          <a:lstStyle/>
          <a:p>
            <a:pPr algn="r"/>
            <a:r>
              <a:rPr lang="pt-BR" sz="28700" dirty="0" smtClean="0">
                <a:solidFill>
                  <a:schemeClr val="bg1"/>
                </a:solidFill>
              </a:rPr>
              <a:t>C</a:t>
            </a:r>
            <a:r>
              <a:rPr lang="pt-BR" sz="8000" dirty="0" smtClean="0">
                <a:solidFill>
                  <a:schemeClr val="bg1"/>
                </a:solidFill>
              </a:rPr>
              <a:t>omo estamos</a:t>
            </a:r>
            <a:endParaRPr lang="pt-BR" sz="8000" dirty="0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95955" y="1231419"/>
            <a:ext cx="1661993" cy="704898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pt-BR" sz="9600" b="1" dirty="0" smtClean="0">
                <a:solidFill>
                  <a:schemeClr val="bg1"/>
                </a:solidFill>
              </a:rPr>
              <a:t>Trabalhando</a:t>
            </a:r>
            <a:r>
              <a:rPr lang="pt-BR" sz="9600" b="1" dirty="0">
                <a:solidFill>
                  <a:schemeClr val="bg1"/>
                </a:solidFill>
              </a:rPr>
              <a:t>?</a:t>
            </a:r>
            <a:endParaRPr lang="pt-BR" sz="8800" b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0726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36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2565063" y="0"/>
            <a:ext cx="5994400" cy="104394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2565063" y="441502"/>
            <a:ext cx="4135437" cy="5870398"/>
          </a:xfrm>
        </p:spPr>
        <p:txBody>
          <a:bodyPr>
            <a:noAutofit/>
          </a:bodyPr>
          <a:lstStyle/>
          <a:p>
            <a:pPr algn="r"/>
            <a:r>
              <a:rPr lang="pt-BR" sz="28700" dirty="0" smtClean="0">
                <a:solidFill>
                  <a:schemeClr val="bg1"/>
                </a:solidFill>
              </a:rPr>
              <a:t>C</a:t>
            </a:r>
            <a:r>
              <a:rPr lang="pt-BR" sz="8000" dirty="0" smtClean="0">
                <a:solidFill>
                  <a:schemeClr val="bg1"/>
                </a:solidFill>
              </a:rPr>
              <a:t>omo estamos</a:t>
            </a:r>
            <a:endParaRPr lang="pt-BR" sz="8000" dirty="0">
              <a:solidFill>
                <a:schemeClr val="bg1"/>
              </a:solidFill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2089963" y="3121907"/>
            <a:ext cx="16007537" cy="4269493"/>
          </a:xfrm>
        </p:spPr>
        <p:txBody>
          <a:bodyPr>
            <a:normAutofit/>
          </a:bodyPr>
          <a:lstStyle/>
          <a:p>
            <a:r>
              <a:rPr lang="pt-BR" dirty="0"/>
              <a:t>Reunimos todas as necessidades dos </a:t>
            </a:r>
            <a:r>
              <a:rPr lang="pt-BR" dirty="0" smtClean="0"/>
              <a:t>usuários;</a:t>
            </a:r>
            <a:endParaRPr lang="pt-BR" dirty="0"/>
          </a:p>
          <a:p>
            <a:r>
              <a:rPr lang="pt-BR" dirty="0" smtClean="0"/>
              <a:t>Reuniões periódicas com a DTI;</a:t>
            </a:r>
          </a:p>
          <a:p>
            <a:r>
              <a:rPr lang="pt-BR" dirty="0" smtClean="0"/>
              <a:t>Elaboração de material para apoio ao usuário.</a:t>
            </a:r>
          </a:p>
          <a:p>
            <a:endParaRPr lang="pt-BR" dirty="0" smtClean="0"/>
          </a:p>
        </p:txBody>
      </p:sp>
      <p:sp>
        <p:nvSpPr>
          <p:cNvPr id="6" name="Retângulo 5"/>
          <p:cNvSpPr/>
          <p:nvPr/>
        </p:nvSpPr>
        <p:spPr>
          <a:xfrm>
            <a:off x="16995955" y="1231419"/>
            <a:ext cx="1661993" cy="704898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pt-BR" sz="9600" b="1" dirty="0" smtClean="0">
                <a:solidFill>
                  <a:schemeClr val="bg1"/>
                </a:solidFill>
              </a:rPr>
              <a:t>Trabalhando</a:t>
            </a:r>
            <a:r>
              <a:rPr lang="pt-BR" sz="9600" b="1" dirty="0">
                <a:solidFill>
                  <a:schemeClr val="bg1"/>
                </a:solidFill>
              </a:rPr>
              <a:t>?</a:t>
            </a:r>
            <a:endParaRPr lang="pt-BR" sz="8800" b="1" dirty="0"/>
          </a:p>
        </p:txBody>
      </p:sp>
    </p:spTree>
    <p:extLst>
      <p:ext uri="{BB962C8B-B14F-4D97-AF65-F5344CB8AC3E}">
        <p14:creationId xmlns:p14="http://schemas.microsoft.com/office/powerpoint/2010/main" val="10881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18559463" cy="4622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275963" y="220460"/>
            <a:ext cx="16275437" cy="5870398"/>
          </a:xfrm>
        </p:spPr>
        <p:txBody>
          <a:bodyPr>
            <a:noAutofit/>
          </a:bodyPr>
          <a:lstStyle/>
          <a:p>
            <a:pPr algn="ctr"/>
            <a:r>
              <a:rPr lang="pt-BR" sz="19900" dirty="0" smtClean="0">
                <a:solidFill>
                  <a:schemeClr val="bg1"/>
                </a:solidFill>
              </a:rPr>
              <a:t>Resultados</a:t>
            </a:r>
            <a:endParaRPr lang="pt-BR" sz="8800" dirty="0">
              <a:solidFill>
                <a:schemeClr val="bg1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949063" y="6090858"/>
            <a:ext cx="15424537" cy="3416300"/>
          </a:xfrm>
        </p:spPr>
        <p:txBody>
          <a:bodyPr>
            <a:normAutofit/>
          </a:bodyPr>
          <a:lstStyle/>
          <a:p>
            <a:r>
              <a:rPr lang="pt-BR" dirty="0" smtClean="0"/>
              <a:t>1) O SUAP já está em fase adiantada;</a:t>
            </a:r>
          </a:p>
          <a:p>
            <a:r>
              <a:rPr lang="pt-BR" dirty="0" smtClean="0"/>
              <a:t>2) </a:t>
            </a:r>
            <a:r>
              <a:rPr lang="pt-BR" dirty="0"/>
              <a:t>A DTI nos entrega uma </a:t>
            </a:r>
            <a:r>
              <a:rPr lang="pt-BR" dirty="0" smtClean="0"/>
              <a:t>melhoria </a:t>
            </a:r>
            <a:r>
              <a:rPr lang="pt-BR" dirty="0"/>
              <a:t>por semana;</a:t>
            </a:r>
          </a:p>
          <a:p>
            <a:r>
              <a:rPr lang="pt-BR" dirty="0" smtClean="0"/>
              <a:t>3) Material </a:t>
            </a:r>
            <a:r>
              <a:rPr lang="pt-BR" dirty="0"/>
              <a:t>de capacitação será liberado em breve.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608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17"/>
            <a:ext cx="8693425" cy="104393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077" y="172279"/>
            <a:ext cx="7863923" cy="8705021"/>
          </a:xfrm>
        </p:spPr>
        <p:txBody>
          <a:bodyPr>
            <a:normAutofit/>
          </a:bodyPr>
          <a:lstStyle/>
          <a:p>
            <a:r>
              <a:rPr lang="pt-BR" sz="11500" b="1" dirty="0" err="1" smtClean="0">
                <a:solidFill>
                  <a:schemeClr val="bg1"/>
                </a:solidFill>
              </a:rPr>
              <a:t>Suap</a:t>
            </a:r>
            <a:r>
              <a:rPr lang="pt-BR" sz="11500" b="1" dirty="0" smtClean="0">
                <a:solidFill>
                  <a:schemeClr val="bg1"/>
                </a:solidFill>
              </a:rPr>
              <a:t>-EDU </a:t>
            </a:r>
            <a:br>
              <a:rPr lang="pt-BR" sz="11500" b="1" dirty="0" smtClean="0">
                <a:solidFill>
                  <a:schemeClr val="bg1"/>
                </a:solidFill>
              </a:rPr>
            </a:br>
            <a:r>
              <a:rPr lang="pt-BR" sz="11500" b="1" dirty="0" smtClean="0">
                <a:solidFill>
                  <a:schemeClr val="bg1"/>
                </a:solidFill>
              </a:rPr>
              <a:t>no momento</a:t>
            </a:r>
            <a:endParaRPr lang="pt-BR" sz="115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25056"/>
              </p:ext>
            </p:extLst>
          </p:nvPr>
        </p:nvGraphicFramePr>
        <p:xfrm>
          <a:off x="8693426" y="17"/>
          <a:ext cx="9866036" cy="10439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8887">
                  <a:extLst>
                    <a:ext uri="{9D8B030D-6E8A-4147-A177-3AD203B41FA5}">
                      <a16:colId xmlns:a16="http://schemas.microsoft.com/office/drawing/2014/main" val="2612743059"/>
                    </a:ext>
                  </a:extLst>
                </a:gridCol>
                <a:gridCol w="875944">
                  <a:extLst>
                    <a:ext uri="{9D8B030D-6E8A-4147-A177-3AD203B41FA5}">
                      <a16:colId xmlns:a16="http://schemas.microsoft.com/office/drawing/2014/main" val="2683276686"/>
                    </a:ext>
                  </a:extLst>
                </a:gridCol>
                <a:gridCol w="1782814">
                  <a:extLst>
                    <a:ext uri="{9D8B030D-6E8A-4147-A177-3AD203B41FA5}">
                      <a16:colId xmlns:a16="http://schemas.microsoft.com/office/drawing/2014/main" val="4236707553"/>
                    </a:ext>
                  </a:extLst>
                </a:gridCol>
                <a:gridCol w="648391">
                  <a:extLst>
                    <a:ext uri="{9D8B030D-6E8A-4147-A177-3AD203B41FA5}">
                      <a16:colId xmlns:a16="http://schemas.microsoft.com/office/drawing/2014/main" val="2166140130"/>
                    </a:ext>
                  </a:extLst>
                </a:gridCol>
              </a:tblGrid>
              <a:tr h="249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effectLst/>
                        </a:rPr>
                        <a:t>Realiza a função?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362550"/>
                  </a:ext>
                </a:extLst>
              </a:tr>
              <a:tr h="407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>
                          <a:effectLst/>
                        </a:rPr>
                        <a:t>Função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sim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Parcialmente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não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extLst>
                  <a:ext uri="{0D108BD9-81ED-4DB2-BD59-A6C34878D82A}">
                    <a16:rowId xmlns:a16="http://schemas.microsoft.com/office/drawing/2014/main" val="235816471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Aproveitamento de disciplinas–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890419807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Aproveitamento de estudos–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22091516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Atestado de frequência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27165109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Atestado de matrícula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4046683902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Atividades complementares–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485993529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Cadastro de alunos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825867788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Calendário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390911240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Cancelamento compulsório (jubileu)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764999264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Cancelamento voluntário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293066403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Consulta horário dos professores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468399663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Consultas dados dos alunos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812995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Consultas dados dos professores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60782092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Dependência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04540582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Diário de classe – registro de entrega pelo docente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851750375"/>
                  </a:ext>
                </a:extLst>
              </a:tr>
              <a:tr h="407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Díario de classe consulta, alteração, impressão e Lançamento de diários(notas e frequencias)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918987568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Diários dar posse ao diário de classe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306715776"/>
                  </a:ext>
                </a:extLst>
              </a:tr>
              <a:tr h="407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Diplomas – formulários, capas, livros, geração do diploma, consulta, alteração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94323730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Dispensa de disciplinas–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extLst>
                  <a:ext uri="{0D108BD9-81ED-4DB2-BD59-A6C34878D82A}">
                    <a16:rowId xmlns:a16="http://schemas.microsoft.com/office/drawing/2014/main" val="410398343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Equivalência de disciplinas–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460132654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Estágio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4084186448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Evasão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506435700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Extraordinário aproveitamento de estudos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80632211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Fechamento e desfechamento de período letivo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4132292429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Geração de diários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956955052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Geração de turmas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549637112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Histórico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33669330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Horários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67694307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intercâmbio–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785404713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Justificar faltas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667293560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Listagem de alunos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271873192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Matricula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658177089"/>
                  </a:ext>
                </a:extLst>
              </a:tr>
              <a:tr h="407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Matrícula por disciplina(superior)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48573737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Projetos finais (Pós graduação)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42073189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Reiniciar senha de aluno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252329527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Reintegração de Matrícula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extLst>
                  <a:ext uri="{0D108BD9-81ED-4DB2-BD59-A6C34878D82A}">
                    <a16:rowId xmlns:a16="http://schemas.microsoft.com/office/drawing/2014/main" val="672761944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Relatório de frequencia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420787920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Relatórios gerais e estatísticas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05978871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Rematrícula – pré-matrícula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99358758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Renovação de matrícula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124908405"/>
                  </a:ext>
                </a:extLst>
              </a:tr>
              <a:tr h="407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Trancamento (DEStrancamento) – consulta, criação e alteração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182142045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Transferência de curso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3422349369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Transferência de diário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extLst>
                  <a:ext uri="{0D108BD9-81ED-4DB2-BD59-A6C34878D82A}">
                    <a16:rowId xmlns:a16="http://schemas.microsoft.com/office/drawing/2014/main" val="318881024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Transferência de turma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+mn-lt"/>
                        </a:rPr>
                        <a:t>X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extLst>
                  <a:ext uri="{0D108BD9-81ED-4DB2-BD59-A6C34878D82A}">
                    <a16:rowId xmlns:a16="http://schemas.microsoft.com/office/drawing/2014/main" val="1569082716"/>
                  </a:ext>
                </a:extLst>
              </a:tr>
              <a:tr h="203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Transferência externa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X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</a:rPr>
                        <a:t> </a:t>
                      </a:r>
                      <a:endParaRPr lang="pt-BR" sz="12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</a:rPr>
                        <a:t> </a:t>
                      </a:r>
                      <a:endParaRPr lang="pt-BR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39" marR="47139" marT="0" marB="0" anchor="b"/>
                </a:tc>
                <a:extLst>
                  <a:ext uri="{0D108BD9-81ED-4DB2-BD59-A6C34878D82A}">
                    <a16:rowId xmlns:a16="http://schemas.microsoft.com/office/drawing/2014/main" val="2597528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9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e">
  <a:themeElements>
    <a:clrScheme name="Paralax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185</TotalTime>
  <Words>417</Words>
  <Application>Microsoft Office PowerPoint</Application>
  <PresentationFormat>Personalizar</PresentationFormat>
  <Paragraphs>237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Times New Roman</vt:lpstr>
      <vt:lpstr>Paralaxe</vt:lpstr>
      <vt:lpstr>Apresentação do PowerPoint</vt:lpstr>
      <vt:lpstr>Apresentação do PowerPoint</vt:lpstr>
      <vt:lpstr>Apresentação do PowerPoint</vt:lpstr>
      <vt:lpstr>Apresentação do PowerPoint</vt:lpstr>
      <vt:lpstr>O que nos espera para o futuro nas mãos da qualidata?</vt:lpstr>
      <vt:lpstr>Como estamos</vt:lpstr>
      <vt:lpstr>Como estamos</vt:lpstr>
      <vt:lpstr>Resultados</vt:lpstr>
      <vt:lpstr>Suap-EDU  no momento</vt:lpstr>
      <vt:lpstr>Suap-EDU  no qualificação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Diego Isnardi</dc:creator>
  <cp:lastModifiedBy>Diego da Silva Isnardi</cp:lastModifiedBy>
  <cp:revision>24</cp:revision>
  <dcterms:created xsi:type="dcterms:W3CDTF">2019-09-15T22:34:45Z</dcterms:created>
  <dcterms:modified xsi:type="dcterms:W3CDTF">2019-09-16T16:58:13Z</dcterms:modified>
</cp:coreProperties>
</file>